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45" r:id="rId3"/>
    <p:sldId id="2329" r:id="rId5"/>
    <p:sldId id="2330" r:id="rId6"/>
    <p:sldId id="1489" r:id="rId7"/>
    <p:sldId id="1488" r:id="rId8"/>
    <p:sldId id="1487" r:id="rId9"/>
    <p:sldId id="1490" r:id="rId10"/>
    <p:sldId id="1491" r:id="rId11"/>
    <p:sldId id="1551" r:id="rId12"/>
    <p:sldId id="1552" r:id="rId13"/>
    <p:sldId id="1553" r:id="rId14"/>
    <p:sldId id="1496" r:id="rId15"/>
    <p:sldId id="1497" r:id="rId16"/>
    <p:sldId id="2331" r:id="rId17"/>
    <p:sldId id="1554" r:id="rId18"/>
    <p:sldId id="2332" r:id="rId19"/>
    <p:sldId id="1501" r:id="rId20"/>
    <p:sldId id="2333" r:id="rId21"/>
    <p:sldId id="2334" r:id="rId22"/>
    <p:sldId id="1504" r:id="rId23"/>
    <p:sldId id="1556" r:id="rId24"/>
    <p:sldId id="2319" r:id="rId25"/>
    <p:sldId id="2335" r:id="rId26"/>
    <p:sldId id="2336" r:id="rId27"/>
    <p:sldId id="2337" r:id="rId28"/>
    <p:sldId id="2338" r:id="rId29"/>
    <p:sldId id="1560" r:id="rId30"/>
    <p:sldId id="2339" r:id="rId31"/>
    <p:sldId id="2318" r:id="rId32"/>
    <p:sldId id="2340" r:id="rId33"/>
    <p:sldId id="1516" r:id="rId34"/>
    <p:sldId id="1517" r:id="rId35"/>
    <p:sldId id="2341" r:id="rId36"/>
    <p:sldId id="2322" r:id="rId37"/>
    <p:sldId id="2342" r:id="rId38"/>
    <p:sldId id="1509" r:id="rId39"/>
    <p:sldId id="1510" r:id="rId40"/>
    <p:sldId id="1557" r:id="rId41"/>
    <p:sldId id="1512" r:id="rId42"/>
    <p:sldId id="2343" r:id="rId43"/>
    <p:sldId id="1514" r:id="rId44"/>
    <p:sldId id="2344" r:id="rId45"/>
    <p:sldId id="1521" r:id="rId46"/>
    <p:sldId id="1561" r:id="rId47"/>
    <p:sldId id="2345" r:id="rId48"/>
    <p:sldId id="2324" r:id="rId49"/>
    <p:sldId id="2316" r:id="rId50"/>
    <p:sldId id="2346" r:id="rId51"/>
    <p:sldId id="2347" r:id="rId52"/>
    <p:sldId id="2348" r:id="rId53"/>
    <p:sldId id="2349" r:id="rId54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image" Target="../media/image33.wmf"/><Relationship Id="rId7" Type="http://schemas.openxmlformats.org/officeDocument/2006/relationships/image" Target="../media/image3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3" Type="http://schemas.openxmlformats.org/officeDocument/2006/relationships/image" Target="../media/image38.wmf"/><Relationship Id="rId12" Type="http://schemas.openxmlformats.org/officeDocument/2006/relationships/image" Target="../media/image37.wmf"/><Relationship Id="rId11" Type="http://schemas.openxmlformats.org/officeDocument/2006/relationships/image" Target="../media/image36.wmf"/><Relationship Id="rId10" Type="http://schemas.openxmlformats.org/officeDocument/2006/relationships/image" Target="../media/image35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cm"/>
          <inkml:channelProperty channel="T" name="resolution" value="1" units="1/dev"/>
        </inkml:channelProperties>
      </inkml:inkSource>
      <inkml:timestamp xml:id="ts0" timeString="2020-05-02T10:15: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13005 5938 400 0,'0'4'7'0,"0"-8"0"16,0 4 3-16,0 0-2 0,0 0-1 0,0 0-6 0,0 0 3 15,0 0-2-15,0 0-1 0,0 0 0 0,0 0-1 16,0 0 4-16,0 0-4 0,0 0 3 0,0 0-2 0,0 0 2 15,0 0-2-15,0 0 2 0,0 0 0 0,0 0-2 16,0 0 2-16,0 0 0 0,0 0 0 0,0 0-4 16,0 0-2-16,0-3 1 0,0 3 0 0,0 0 0 0,0 0 1 15,0 0 0-15,0 0 3 0,0 0 2 0,0 0 0 16,0 0 0-16,0-4-1 0,0 4 0 0,0 0 0 16,0 0 0-16,0 0-1 0,0 0 0 0,0 0 0 0,0 0 0 15,0 0-6-15,0 0 1 0,0 0 1 0,0 0 5 16,0 0-5-16,0 0 0 0,0 0 0 0,0 0 1 0,0 0 0 15,0 0 0-15,0-4 0 0,0 4 0 0,0 0 0 0,0 0 0 16,0 0 1-16,0 0 0 0,0 0 5 0,0 0-6 16,0 0 5-16,0 0 0 0,0 0-6 0,0 0 1 15,0 0-1-15,0 0 1 0,0 0 0 0,0 0 0 0,0 0 0 16,0 0 0-16,0 0 0 0,0 0 1 0,0 0-1 16,0 0 4-16,0 0 2 0,0 0-4 0,0 0-2 0,0 0 5 15,0 0-6-15,0 0 0 0,0 0 1 0,0 0 0 16,0 0 0-16,0 0 0 0,0 0 0 0,0 0 0 15,0 0 0-15,0 0 1 0,0 0 0 0,0 0 0 0,0 0 0 16,0 0 0-16,0 0 3 0,0 0 2 0,0 0-1 16,0 0-3-16,0 0-3 0,0 0 0 0,0 0 6 0,0 0-1 15,0 0-5-15,0 0 0 0,0 0 0 0,0 0 0 16,0 4 1-16,0-4 0 0,0 4 0 0,0-4 0 16,0 3 0-16,0 1 1 0,0-4-1 0,0 4 6 0,0-1-1 15,0 1 0-15,0-4 0 0,0 3-1 0,0-6-5 16,0 6 0-16,0-3 6 0,0 0-1 0,0 0 0 0,0 0-1 15,0 0-5-15,0 0 0 0,0 0 6 0,0 0 0 16,0 0-1-16,0 0-5 0,0 0 3 0,0 0 2 0,0 0 0 16,0 0 0-16,0 0-3 0,0 0 3 0,0 0-1 15,0 0-5-15,0 0 6 0,0 0-1 0,0 0-5 16,0 0 6-16,0 0 0 0,0 0-1 0,0 0-5 0,0 0 6 16,0 0-1-16,0 0 0 0,0 4 0 0,0-4-2 15,0 4 2-15,0-1-3 0,0-3-2 0,8 8 0 0,-8-5 0 16,0 2 7-16,0-2-6 0,6 0 0 0,-6 1 1 15,0 0 5-15,6-1-2 0,-6 1 1 0,0 0 0 0,-6-4 0 16,12 3 0-16,-6-3-2 0,-6 0-4 0,6 0 6 16,0 0-5-16,0 0 2 0,0 0 1 0,0-3 2 0,0 3-2 15,0 0 2-15,0 3 0 0,0-3-5 0,0-3 5 16,0 3 0-16,0 0 0 0,0 0-1 0,0 0 0 0,0 0 0 16,0 0 0-16,0 0 0 0,0 0 0 0,0 0-6 15,0 0 1-15,0 0 0 0,0 0 1 0,0 0 0 16,0 0 0-16,0 0 1 0,0 0 5 0,0 0-2 0,0 0 2 15,0 0-1-15,0 0-2 0,0 0 2 0,0 0 0 16,0 0 0-16,0 0-1 0,0 0-5 0,0 0 6 0,0 3-6 16,0-3 6-16,6 0-6 0,-6 0 1 0,0 0 0 15,0 0 6-15,0 0-1 0,0 0-2 0,0 0-1 16,0 0-2-16,0 0 0 0,0 0 1 0,0 0 0 0,0 0 0 16,0 0 0-16,0 0 6 0,0 0-6 0,0 0 0 15,0 0 0-15,0 0 1 0,0 0 5 0,0 0 0 0,0 0-6 16,0 0 0-16,0 0 0 0,0 0 0 0,0 0 1 15,0 0 0-15,0 0 0 0,0 0 0 0,0 0 0 16,0 0 0-16,0 0 6 0,0 0-6 0,0 0 0 0,0 0 3 16,0 0 2-16,0 0-5 0,0 0 0 0,0 0 0 15,0 0 0-15,0 0 0 0,0 0 0 0,0 0 3 0,0 0 3 16,0 0-6-16,0 0 0 0,0 0 0 0,0 0 0 0,0 0 0 16,0 0 6-16,0 0-3 0,0 0-1 0,0 0 3 15,0 0-6-15,0 0 4 0,0 0 2 0,0 0-1 16,0 0-1-16,0 0 0 0,0 0 0 0,0 0 0 0,0 0 0 15,0 0-1-15,0 0 0 0,0 0-5 0,0 0 0 16,0 0 0-16,0 0 1 0,0 0 3 0,0 0-2 0,0 0 0 16,0 0 3-16,0 0 2 0,0 0 0 0,0 0 0 15,0 0-1-15,0 0 0 0,0 0 0 0,0 0-5 16,0 0 0-16,0 0 6 0,0 0-1 0,0 0-5 0,0 0 3 16,0 0 2-16,0 0-3 0,0 0 3 0,0 0 0 15,0 0-2-15,0 0-3 0,0 0 5 0,0 0 0 16,0 0 0-16,0 0-1 0,0 0-5 0,0 0 0 0,0 0 6 15,0 0 0-15,0 0 0 0,0 0-6 0,0 0 6 16,0 0 0-16,0 0-6 0,0 0 1 0,0 0 5 0,0 0-3 16,0 0-2-16,0 0 6 0,0 0-4 0,0 0-2 15,0 0 6-15,0 0-1 0,0 0-5 0,0 0 5 0,0 0 0 16,0 0 0-16,0 0-2 0,0 0 2 0,0 0 0 16,0 0-1-16,0 0 0 0,0 0 0 0,0 0 0 15,0 0 0-15,0 0 0 0,0 0-6 0,0 0 6 0,0 0 0 16,0 0 0-16,0 0 0 0,0 0-6 0,0 0 6 15,0 0-5-15,0 0 6 0,0 0-1 0,0 0 0 0,0 0 0 16,0 0 0-16,0 0 0 0,0 0-1 0,0 0 1 0,0 0 0 16,0 0-6-16,0 0 1 0,0 0 0 0,0 0 0 15,0 0 1-15,0 0 6 0,0 0-3 0,0 0 2 16,0 0 0-16,0 0 0 0,0 0-6 0,0 0 0 0,0 0 1 16,0 0 6-16,0 0 0 0,0 0-4 0,0 0-2 15,0 0 3-15,0 0 3 0,0 0-1 0,0 0 0 0,0 0 0 16,0 0-5-16,0 0 5 0,0 0 0 0,0 0-5 15,0 0 5-15,0 0-2 0,0 0 2 0,0 0-2 16,0 0 2-16,0-3-1 0,0 3-2 0,0 0-3 0,0-4 3 16,0 4 3-16,0-4-2 0,0 1 2 0,0 3-6 15,0-4 6-15,0 0 0 0,0 4-6 0,0-3 6 16,0 3 0-16,0 0-6 0,0-3 6 0,0 3-5 0,0 0 5 16,0 0 0-16,0 0-3 0,0-5 2 0,0 10 1 15,0-5-1-15,0 0 0 0,0 0-5 0,0 0 0 0,0 0 0 16,0 0 1-16,0 0 0 0,0 0 1 0,0 0 0 15,0 0 0-15,0 0 6 0,0 0-1 0,0 0 0 0,0 0-1 16,0 0 0-16,0 0 0 0,0 0 0 0,0 0-4 16,0 0-2-16,0 0 1 0,0 0 0 0,0 0 0 15,0 0 6-15,0 0 0 0,0-5-1 0,0 2 0 0,0 3 0 16,0-4 0-16,0 0-1 0,0 1 1 0,0 3-1 16,0-4 0-16,0 0 0 0,0 1 0 0,0 3 0 0,0 0-6 15,0 0 6-15,0 0 0 0,0 0 0 0,0 0-5 16,0-4 0-16,0 4 1 0,0 0 5 0,0 0 0 15,6 0-5-15,-6 0 0 0,0 0 6 0,0-3-3 0,0 3-3 0,0 0 6 16,0 3-4-16,-6-3 3 0,6 0-5 16,0-3 6-16,0 3-6 0,0 0 0 0,0 0 6 0,0 0 0 15,0 0-6-15,0 0 0 0,0 0 3 0,0 0 0 0,0 0 3 16,0 0 0-16,0 0-1 0,0 0 0 0,0 0-6 16,0 0 0-16,0 0 1 0,0 0 0 0,0 0 1 15,0 0 0-15,0 0 0 0,0 0 0 0,0 0 1 0,0 0-1 16,0 0 0-16,0 0 6 0,0 0-1 0,0 0 0 15,0 0-5-15,0 0-1 0,0 0 6 0,0 0 0 16,0 0-1-16,0 0-3 0,0 0-2 0,0 0 6 0,0 0-1 16,0 3 0-16,0-3 0 0,0 0-1 0,0 0-5 15,0 4 4-15,0-4 2 0,0 0 0 0,0 0-6 0,6 0 0 16,-6 0 4-16,0 0 2 0,0 0 0 0,0 0 0 16,0 0 0-16,0 0-1 0,0 0 0 0,0 0-5 0,0 0 0 15,0 0 6-15,0 0 0 0,0 0-1 0,0 0 0 16,0 0 0-16,0 0 0 0,0 0 0 0,0 0 0 0,0 0 0 15,0 0-6-15,0 0 4 0,0 0 2 0,0 0 0 16,0 0 0-16,0 0 0 0,0 0 0 0,0 0 0 16,0 0-1-16,0 0 0 0,0 0 0 0,0 0 0 0,0 0 0 15,0 0 0-15,0 3 0 0,0-3 0 0,0 0-5 16,0 0 6-16,0 4 0 0,7-4 0 0,-7 0-1 0,0 0 1 16,0 0 0-16,7 4-1 0,-7-4 0 0,0 3 0 15,0-3 1-15,0 0-6 0,0 4 1 0,0-4 5 16,0 4 0-16,0-4 0 0,0 3-5 0,0-6 1 0,0 6 0 15,6 2 0-15,-6-2 6 0,-6 0 0 0,12 1-1 0,-6 3 0 16,0-3 0-16,0 0 0 0,0-1-3 0,0 1 3 16,0-4-1-16,0 5-5 0,0-5 4 0,0 0-3 0,0 0 6 15,0 0-1-15,0 0 0 0,0-5 0 0,0 10-5 16,0-10 6-16,0 10-3 0,0-5 2 0,0 0-5 16,0 0 5-16,0 0 0 0,0-5-2 0,0 5 2 0,0 0-2 15,0 0 2-15,0 0-6 0,0 0 3 0,0 0 3 16,0 0-2-16,0 0 0 0,0 0 2 0,0 0 0 15,0 0-6-15,0 0 6 0,0 0-3 0,-6 0 3 0,6 0 0 16,0 0-6-16,0 0 6 0,0 0-5 0,0 0 3 16,-7 0 2-16,7 0-3 0,0 0 0 0,0 0 1 0,0 0 0 15,0 0 2-15,0 0-2 0,0 0-1 0,0 0 1 16,0 0 2-16,0 0-2 0,0 0 0 0,0 0-1 0,0 0 1 16,0 0 0-16,0 0 2 0,0 0-2 0,0 0 0 15,0 0 0-15,0 0 0 0,0 0 0 0,0 0 0 16,0 0 0-16,0 0 0 0,0 0 0 0,0 0 2 0,0 0-5 15,0 0 5-15,0 0-3 0,0 0 3 0,0 0-2 16,0 0 0-16,0 0 2 0,0 0-3 0,0 0 0 0,0 0 1 16,0 0 2-16,0 0-3 0,0 0-1 0,0 0 1 0,0 0 3 15,0 0-2-15,0 0 0 0,0 0 0 0,0 0 0 16,0 0 0-16,0 0 0 0,0 0 0 0,0 0 0 16,0 0 0-16,0 0-3 0,0 0 3 0,0 0 0 0,0 0 1 15,0 0 0-15,0 0-1 0,0 0 0 0,0 0-3 16,0 0 4-16,0 0 0 0,0 0-1 0,0 0-3 0,0 0 3 15,0 0 3-15,0 0-6 0,0 0 6 0,0 0-6 16,0-4 4-16,0 4 0 0,0 0-4 0,0-3 3 16,0 6 1-16,0-6-3 0,0 3 3 0,0 0 0 0,0 0-3 15,0 0 2-15,0 0 0 0,0 0 0 0,0 0 0 16,0 0 1-16,0 0 0 0,0 0-1 0,0 0 0 0,0 0-3 16,0 0 3-16,0 0 0 0,0 0 0 0,0 0 0 15,0 0 0-15,0 0-1 0,0 0 1 0,0 0 0 16,0 0-1-16,0 0 3 0,0 0-2 0,0 0 2 0,0 0-2 15,0 0 2-15,0 0-4 0,0 0 4 0,0 0-2 16,0 0 2-16,0 0-3 0,0 0 2 0,0 0-5 0,0 0 6 16,0 0-3-16,0 0 3 0,0 0-3 0,0 0 2 15,0 0 0-15,0 0-6 0,0 0 6 0,0 0-6 0,0 0 1 16,0 0 3-16,0 0 2 0,0 0-1 0,0 0 0 16,0-4-3-16,0 4 2 0,0 0 0 0,0 0 0 0,0 0-3 15,0 0-2-15,7 0 0 0,-7 0 0 0,6 0-5 16,1 0 4-16,-1 4-5 0,8-1-4 0,-2 8-2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动态规划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600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5.bin"/><Relationship Id="rId13" Type="http://schemas.openxmlformats.org/officeDocument/2006/relationships/notesSlide" Target="../notesSlides/notesSlide33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25.wmf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28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1.bin"/><Relationship Id="rId30" Type="http://schemas.openxmlformats.org/officeDocument/2006/relationships/notesSlide" Target="../notesSlides/notesSlide37.xml"/><Relationship Id="rId3" Type="http://schemas.openxmlformats.org/officeDocument/2006/relationships/image" Target="../media/image26.wmf"/><Relationship Id="rId29" Type="http://schemas.openxmlformats.org/officeDocument/2006/relationships/vmlDrawing" Target="../drawings/vmlDrawing4.vml"/><Relationship Id="rId28" Type="http://schemas.openxmlformats.org/officeDocument/2006/relationships/slideLayout" Target="../slideLayouts/slideLayout12.xml"/><Relationship Id="rId27" Type="http://schemas.openxmlformats.org/officeDocument/2006/relationships/image" Target="../media/image38.wmf"/><Relationship Id="rId26" Type="http://schemas.openxmlformats.org/officeDocument/2006/relationships/oleObject" Target="../embeddings/oleObject22.bin"/><Relationship Id="rId25" Type="http://schemas.openxmlformats.org/officeDocument/2006/relationships/image" Target="../media/image37.wmf"/><Relationship Id="rId24" Type="http://schemas.openxmlformats.org/officeDocument/2006/relationships/oleObject" Target="../embeddings/oleObject21.bin"/><Relationship Id="rId23" Type="http://schemas.openxmlformats.org/officeDocument/2006/relationships/image" Target="../media/image36.wmf"/><Relationship Id="rId22" Type="http://schemas.openxmlformats.org/officeDocument/2006/relationships/oleObject" Target="../embeddings/oleObject20.bin"/><Relationship Id="rId21" Type="http://schemas.openxmlformats.org/officeDocument/2006/relationships/image" Target="../media/image35.wmf"/><Relationship Id="rId20" Type="http://schemas.openxmlformats.org/officeDocument/2006/relationships/oleObject" Target="../embeddings/oleObject19.bin"/><Relationship Id="rId2" Type="http://schemas.openxmlformats.org/officeDocument/2006/relationships/oleObject" Target="../embeddings/oleObject10.bin"/><Relationship Id="rId19" Type="http://schemas.openxmlformats.org/officeDocument/2006/relationships/image" Target="../media/image34.wmf"/><Relationship Id="rId18" Type="http://schemas.openxmlformats.org/officeDocument/2006/relationships/oleObject" Target="../embeddings/oleObject18.bin"/><Relationship Id="rId17" Type="http://schemas.openxmlformats.org/officeDocument/2006/relationships/image" Target="../media/image33.wmf"/><Relationship Id="rId16" Type="http://schemas.openxmlformats.org/officeDocument/2006/relationships/oleObject" Target="../embeddings/oleObject17.bin"/><Relationship Id="rId15" Type="http://schemas.openxmlformats.org/officeDocument/2006/relationships/image" Target="../media/image32.wmf"/><Relationship Id="rId14" Type="http://schemas.openxmlformats.org/officeDocument/2006/relationships/oleObject" Target="../embeddings/oleObject16.bin"/><Relationship Id="rId13" Type="http://schemas.openxmlformats.org/officeDocument/2006/relationships/image" Target="../media/image31.wmf"/><Relationship Id="rId12" Type="http://schemas.openxmlformats.org/officeDocument/2006/relationships/oleObject" Target="../embeddings/oleObject15.bin"/><Relationship Id="rId11" Type="http://schemas.openxmlformats.org/officeDocument/2006/relationships/image" Target="../media/image30.wmf"/><Relationship Id="rId10" Type="http://schemas.openxmlformats.org/officeDocument/2006/relationships/oleObject" Target="../embeddings/oleObject14.bin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/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Times New Roman" panose="02020603050405020304" pitchFamily="2" charset="0"/>
              </a:rPr>
              <a:t>离散数学</a:t>
            </a:r>
            <a:endParaRPr lang="zh-CN" altLang="en-US" sz="5400" noProof="1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Times New Roman" panose="02020603050405020304" pitchFamily="2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pitchFamily="34" charset="0"/>
                <a:ea typeface="+mn-ea"/>
                <a:cs typeface="Times New Roman" panose="02020603050405020304" pitchFamily="2" charset="0"/>
              </a:rPr>
              <a:t>Discrete Mathematics</a:t>
            </a:r>
            <a:endParaRPr lang="en-US" altLang="zh-CN" sz="4400" noProof="1">
              <a:solidFill>
                <a:srgbClr val="0066FF"/>
              </a:solidFill>
              <a:latin typeface="Arial Black" panose="020B0A04020102020204" pitchFamily="34" charset="0"/>
              <a:ea typeface="+mn-ea"/>
              <a:cs typeface="Times New Roman" panose="02020603050405020304" pitchFamily="2" charset="0"/>
            </a:endParaRPr>
          </a:p>
        </p:txBody>
      </p:sp>
      <p:sp>
        <p:nvSpPr>
          <p:cNvPr id="4100" name="矩形 3074"/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计算机学院 </a:t>
            </a:r>
            <a:endParaRPr lang="zh-CN" altLang="en-US" sz="2400" b="1">
              <a:solidFill>
                <a:srgbClr val="A5002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2" charset="0"/>
              <a:ea typeface="宋体" panose="02010600030101010101" pitchFamily="2" charset="-122"/>
              <a:cs typeface="Times New Roman" panose="02020603050405020304" pitchFamily="2" charset="0"/>
            </a:endParaRPr>
          </a:p>
        </p:txBody>
      </p:sp>
      <p:pic>
        <p:nvPicPr>
          <p:cNvPr id="4101" name="内容占位符 30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631659" y="899719"/>
            <a:ext cx="9735424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某人挑一担菜、并带一只狗、一只羊，要从河的北岸到南岸。由于船小，只允许带狗、羊、菜三者中的一种过河；而由于明显的原因，当人不在场时狗与羊、羊与菜不能呆在一起。问此人应采取怎样的办法才能将这三样东西安全地带过河去？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方法一：将人(</a:t>
            </a:r>
            <a:r>
              <a:rPr lang="en-US" altLang="zh-CN" sz="2400" dirty="0"/>
              <a:t>person)、</a:t>
            </a:r>
            <a:r>
              <a:rPr lang="zh-CN" altLang="en-US" sz="2400" dirty="0"/>
              <a:t>狗(</a:t>
            </a:r>
            <a:r>
              <a:rPr lang="en-US" altLang="zh-CN" sz="2400" dirty="0"/>
              <a:t>dog)、</a:t>
            </a:r>
            <a:r>
              <a:rPr lang="zh-CN" altLang="en-US" sz="2400" dirty="0"/>
              <a:t>羊(</a:t>
            </a:r>
            <a:r>
              <a:rPr lang="en-US" altLang="zh-CN" sz="2400" dirty="0"/>
              <a:t>sheep)、</a:t>
            </a:r>
            <a:r>
              <a:rPr lang="zh-CN" altLang="en-US" sz="2400" dirty="0"/>
              <a:t>菜(</a:t>
            </a:r>
            <a:r>
              <a:rPr lang="en-US" altLang="zh-CN" sz="2400" dirty="0"/>
              <a:t>cabbage)</a:t>
            </a:r>
            <a:r>
              <a:rPr lang="zh-CN" altLang="en-US" sz="2400" dirty="0"/>
              <a:t>中任意几种在一起的情况看作是一种状态，则北岸可能出现的状态共有十六种，其中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安全状态有下面十种：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(人，狗，羊，菜)，(空)；   (</a:t>
            </a:r>
            <a:r>
              <a:rPr lang="en-US" altLang="zh-CN" sz="2400" dirty="0"/>
              <a:t>P,D,S,C)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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(人，狗，羊)， (菜)；          (</a:t>
            </a:r>
            <a:r>
              <a:rPr lang="en-US" altLang="zh-CN" sz="2400" dirty="0"/>
              <a:t>P,D,S,) </a:t>
            </a:r>
            <a:r>
              <a:rPr lang="zh-CN" altLang="en-US" sz="2400" dirty="0"/>
              <a:t>，</a:t>
            </a:r>
            <a:r>
              <a:rPr lang="en-US" altLang="zh-CN" sz="2400" dirty="0"/>
              <a:t>(C) 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(人，狗，菜)，(羊)；           (</a:t>
            </a:r>
            <a:r>
              <a:rPr lang="en-US" altLang="zh-CN" sz="2400" dirty="0"/>
              <a:t>P,D,C)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S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(人，羊，菜)，(狗)；            (</a:t>
            </a:r>
            <a:r>
              <a:rPr lang="en-US" altLang="zh-CN" sz="2400" dirty="0"/>
              <a:t>P,S,C)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D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(人，羊)，(狗，菜) ；           (</a:t>
            </a:r>
            <a:r>
              <a:rPr lang="en-US" altLang="zh-CN" sz="2400" dirty="0"/>
              <a:t>P,S)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D,C</a:t>
            </a:r>
            <a:r>
              <a:rPr lang="en-US" altLang="zh-CN" sz="2400" dirty="0"/>
              <a:t>) </a:t>
            </a:r>
            <a:r>
              <a:rPr lang="zh-CN" altLang="en-US" sz="2400" dirty="0"/>
              <a:t> 。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71625" y="1017864"/>
            <a:ext cx="76200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不安全的状态有如下六种：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(人)， (狗，羊，菜)；           (</a:t>
            </a:r>
            <a:r>
              <a:rPr lang="en-US" altLang="zh-CN" sz="2400" dirty="0"/>
              <a:t>P) </a:t>
            </a:r>
            <a:r>
              <a:rPr lang="zh-CN" altLang="en-US" sz="2400" dirty="0"/>
              <a:t>，</a:t>
            </a:r>
            <a:r>
              <a:rPr lang="en-US" altLang="zh-CN" sz="2400" dirty="0"/>
              <a:t>(D,S,C) </a:t>
            </a:r>
            <a:r>
              <a:rPr lang="zh-CN" altLang="en-US" sz="2400" dirty="0"/>
              <a:t>； 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(人，菜)， (狗，羊) ；          (</a:t>
            </a:r>
            <a:r>
              <a:rPr lang="en-US" altLang="zh-CN" sz="2400" dirty="0"/>
              <a:t>P,C) </a:t>
            </a:r>
            <a:r>
              <a:rPr lang="zh-CN" altLang="en-US" sz="2400" dirty="0"/>
              <a:t>，</a:t>
            </a:r>
            <a:r>
              <a:rPr lang="en-US" altLang="zh-CN" sz="2400" dirty="0"/>
              <a:t>(D,S) 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(人，狗)， (羊，菜) ；          (</a:t>
            </a:r>
            <a:r>
              <a:rPr lang="en-US" altLang="zh-CN" sz="2400" dirty="0"/>
              <a:t>P,D) </a:t>
            </a:r>
            <a:r>
              <a:rPr lang="zh-CN" altLang="en-US" sz="2400" dirty="0"/>
              <a:t>，</a:t>
            </a:r>
            <a:r>
              <a:rPr lang="en-US" altLang="zh-CN" sz="2400" dirty="0"/>
              <a:t>(S,C) 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grpSp>
        <p:nvGrpSpPr>
          <p:cNvPr id="37" name="Group 41"/>
          <p:cNvGrpSpPr/>
          <p:nvPr/>
        </p:nvGrpSpPr>
        <p:grpSpPr bwMode="auto">
          <a:xfrm>
            <a:off x="2076975" y="3249889"/>
            <a:ext cx="5505450" cy="2568575"/>
            <a:chOff x="1320" y="770"/>
            <a:chExt cx="3468" cy="1618"/>
          </a:xfrm>
        </p:grpSpPr>
        <p:sp>
          <p:nvSpPr>
            <p:cNvPr id="38" name="Oval 4"/>
            <p:cNvSpPr>
              <a:spLocks noChangeArrowheads="1"/>
            </p:cNvSpPr>
            <p:nvPr/>
          </p:nvSpPr>
          <p:spPr bwMode="auto">
            <a:xfrm>
              <a:off x="1620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1644" y="2105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2345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3077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3077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3797" y="1013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3797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11"/>
            <p:cNvSpPr>
              <a:spLocks noChangeArrowheads="1"/>
            </p:cNvSpPr>
            <p:nvPr/>
          </p:nvSpPr>
          <p:spPr bwMode="auto">
            <a:xfrm>
              <a:off x="2340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12"/>
            <p:cNvSpPr>
              <a:spLocks noChangeArrowheads="1"/>
            </p:cNvSpPr>
            <p:nvPr/>
          </p:nvSpPr>
          <p:spPr bwMode="auto">
            <a:xfrm>
              <a:off x="4536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13"/>
            <p:cNvSpPr>
              <a:spLocks noChangeArrowheads="1"/>
            </p:cNvSpPr>
            <p:nvPr/>
          </p:nvSpPr>
          <p:spPr bwMode="auto">
            <a:xfrm>
              <a:off x="4529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1680" y="1104"/>
              <a:ext cx="2850" cy="1032"/>
            </a:xfrm>
            <a:custGeom>
              <a:avLst/>
              <a:gdLst>
                <a:gd name="T0" fmla="*/ 0 w 2850"/>
                <a:gd name="T1" fmla="*/ 0 h 1032"/>
                <a:gd name="T2" fmla="*/ 2850 w 2850"/>
                <a:gd name="T3" fmla="*/ 1032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50" h="1032">
                  <a:moveTo>
                    <a:pt x="0" y="0"/>
                  </a:moveTo>
                  <a:lnTo>
                    <a:pt x="2850" y="1032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3168" y="1086"/>
              <a:ext cx="1392" cy="1026"/>
            </a:xfrm>
            <a:custGeom>
              <a:avLst/>
              <a:gdLst>
                <a:gd name="T0" fmla="*/ 1392 w 1392"/>
                <a:gd name="T1" fmla="*/ 1026 h 1026"/>
                <a:gd name="T2" fmla="*/ 0 w 1392"/>
                <a:gd name="T3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92" h="1026">
                  <a:moveTo>
                    <a:pt x="1392" y="1026"/>
                  </a:moveTo>
                  <a:lnTo>
                    <a:pt x="0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3126" y="1104"/>
              <a:ext cx="696" cy="1014"/>
            </a:xfrm>
            <a:custGeom>
              <a:avLst/>
              <a:gdLst>
                <a:gd name="T0" fmla="*/ 0 w 696"/>
                <a:gd name="T1" fmla="*/ 0 h 1014"/>
                <a:gd name="T2" fmla="*/ 696 w 696"/>
                <a:gd name="T3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6" h="1014">
                  <a:moveTo>
                    <a:pt x="0" y="0"/>
                  </a:moveTo>
                  <a:lnTo>
                    <a:pt x="696" y="1014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2436" y="1074"/>
              <a:ext cx="1362" cy="1086"/>
            </a:xfrm>
            <a:custGeom>
              <a:avLst/>
              <a:gdLst>
                <a:gd name="T0" fmla="*/ 1362 w 1362"/>
                <a:gd name="T1" fmla="*/ 1086 h 1086"/>
                <a:gd name="T2" fmla="*/ 0 w 1362"/>
                <a:gd name="T3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62" h="1086">
                  <a:moveTo>
                    <a:pt x="1362" y="1086"/>
                  </a:moveTo>
                  <a:lnTo>
                    <a:pt x="0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2406" y="1104"/>
              <a:ext cx="672" cy="1026"/>
            </a:xfrm>
            <a:custGeom>
              <a:avLst/>
              <a:gdLst>
                <a:gd name="T0" fmla="*/ 0 w 672"/>
                <a:gd name="T1" fmla="*/ 0 h 1026"/>
                <a:gd name="T2" fmla="*/ 672 w 672"/>
                <a:gd name="T3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2" h="1026">
                  <a:moveTo>
                    <a:pt x="0" y="0"/>
                  </a:moveTo>
                  <a:lnTo>
                    <a:pt x="672" y="1026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3168" y="1104"/>
              <a:ext cx="1392" cy="1020"/>
            </a:xfrm>
            <a:custGeom>
              <a:avLst/>
              <a:gdLst>
                <a:gd name="T0" fmla="*/ 0 w 1392"/>
                <a:gd name="T1" fmla="*/ 1020 h 1020"/>
                <a:gd name="T2" fmla="*/ 1392 w 1392"/>
                <a:gd name="T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92" h="1020">
                  <a:moveTo>
                    <a:pt x="0" y="1020"/>
                  </a:moveTo>
                  <a:lnTo>
                    <a:pt x="1392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1740" y="1068"/>
              <a:ext cx="2784" cy="1074"/>
            </a:xfrm>
            <a:custGeom>
              <a:avLst/>
              <a:gdLst>
                <a:gd name="T0" fmla="*/ 2784 w 2784"/>
                <a:gd name="T1" fmla="*/ 0 h 1074"/>
                <a:gd name="T2" fmla="*/ 0 w 2784"/>
                <a:gd name="T3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84" h="1074">
                  <a:moveTo>
                    <a:pt x="2784" y="0"/>
                  </a:moveTo>
                  <a:lnTo>
                    <a:pt x="0" y="1074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25"/>
            <p:cNvSpPr txBox="1">
              <a:spLocks noChangeArrowheads="1"/>
            </p:cNvSpPr>
            <p:nvPr/>
          </p:nvSpPr>
          <p:spPr bwMode="auto">
            <a:xfrm>
              <a:off x="1320" y="770"/>
              <a:ext cx="67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P,D,S,C)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 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1548" y="2184"/>
              <a:ext cx="2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  <a:sym typeface="Symbol" panose="05050102010706020507" pitchFamily="18" charset="2"/>
                </a:rPr>
                <a:t>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)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27"/>
            <p:cNvSpPr txBox="1">
              <a:spLocks noChangeArrowheads="1"/>
            </p:cNvSpPr>
            <p:nvPr/>
          </p:nvSpPr>
          <p:spPr bwMode="auto">
            <a:xfrm>
              <a:off x="2172" y="804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P,D,S)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 Box 29"/>
            <p:cNvSpPr txBox="1">
              <a:spLocks noChangeArrowheads="1"/>
            </p:cNvSpPr>
            <p:nvPr/>
          </p:nvSpPr>
          <p:spPr bwMode="auto">
            <a:xfrm>
              <a:off x="2880" y="816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P,D,C)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9" name="Text Box 30"/>
            <p:cNvSpPr txBox="1">
              <a:spLocks noChangeArrowheads="1"/>
            </p:cNvSpPr>
            <p:nvPr/>
          </p:nvSpPr>
          <p:spPr bwMode="auto">
            <a:xfrm>
              <a:off x="2304" y="2196"/>
              <a:ext cx="2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0" name="Text Box 31"/>
            <p:cNvSpPr txBox="1">
              <a:spLocks noChangeArrowheads="1"/>
            </p:cNvSpPr>
            <p:nvPr/>
          </p:nvSpPr>
          <p:spPr bwMode="auto">
            <a:xfrm>
              <a:off x="3060" y="2196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32"/>
            <p:cNvSpPr txBox="1">
              <a:spLocks noChangeArrowheads="1"/>
            </p:cNvSpPr>
            <p:nvPr/>
          </p:nvSpPr>
          <p:spPr bwMode="auto">
            <a:xfrm>
              <a:off x="3732" y="2196"/>
              <a:ext cx="2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D)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2" name="Text Box 33"/>
            <p:cNvSpPr txBox="1">
              <a:spLocks noChangeArrowheads="1"/>
            </p:cNvSpPr>
            <p:nvPr/>
          </p:nvSpPr>
          <p:spPr bwMode="auto">
            <a:xfrm>
              <a:off x="3624" y="816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P,S,C)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3" name="Text Box 34"/>
            <p:cNvSpPr txBox="1">
              <a:spLocks noChangeArrowheads="1"/>
            </p:cNvSpPr>
            <p:nvPr/>
          </p:nvSpPr>
          <p:spPr bwMode="auto">
            <a:xfrm>
              <a:off x="4440" y="816"/>
              <a:ext cx="2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P,S)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4" name="Text Box 35"/>
            <p:cNvSpPr txBox="1">
              <a:spLocks noChangeArrowheads="1"/>
            </p:cNvSpPr>
            <p:nvPr/>
          </p:nvSpPr>
          <p:spPr bwMode="auto">
            <a:xfrm>
              <a:off x="4404" y="2196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D,C)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5" name="Freeform 36"/>
            <p:cNvSpPr/>
            <p:nvPr/>
          </p:nvSpPr>
          <p:spPr bwMode="auto">
            <a:xfrm>
              <a:off x="2388" y="1098"/>
              <a:ext cx="702" cy="1014"/>
            </a:xfrm>
            <a:custGeom>
              <a:avLst/>
              <a:gdLst>
                <a:gd name="T0" fmla="*/ 702 w 702"/>
                <a:gd name="T1" fmla="*/ 0 h 1014"/>
                <a:gd name="T2" fmla="*/ 0 w 702"/>
                <a:gd name="T3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2" h="1014">
                  <a:moveTo>
                    <a:pt x="702" y="0"/>
                  </a:moveTo>
                  <a:lnTo>
                    <a:pt x="0" y="1014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2412" y="1086"/>
              <a:ext cx="1380" cy="1044"/>
            </a:xfrm>
            <a:custGeom>
              <a:avLst/>
              <a:gdLst>
                <a:gd name="T0" fmla="*/ 0 w 1380"/>
                <a:gd name="T1" fmla="*/ 1044 h 1044"/>
                <a:gd name="T2" fmla="*/ 1380 w 1380"/>
                <a:gd name="T3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80" h="1044">
                  <a:moveTo>
                    <a:pt x="0" y="1044"/>
                  </a:moveTo>
                  <a:lnTo>
                    <a:pt x="1380" y="0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126" y="1116"/>
              <a:ext cx="708" cy="1002"/>
            </a:xfrm>
            <a:custGeom>
              <a:avLst/>
              <a:gdLst>
                <a:gd name="T0" fmla="*/ 708 w 708"/>
                <a:gd name="T1" fmla="*/ 0 h 1002"/>
                <a:gd name="T2" fmla="*/ 0 w 708"/>
                <a:gd name="T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8" h="1002">
                  <a:moveTo>
                    <a:pt x="708" y="0"/>
                  </a:moveTo>
                  <a:lnTo>
                    <a:pt x="0" y="1002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1625" y="89958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方法二：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4309145" y="4051612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endParaRPr lang="zh-CN" altLang="en-US" b="0"/>
          </a:p>
        </p:txBody>
      </p:sp>
      <p:grpSp>
        <p:nvGrpSpPr>
          <p:cNvPr id="9" name="Group 39"/>
          <p:cNvGrpSpPr/>
          <p:nvPr/>
        </p:nvGrpSpPr>
        <p:grpSpPr bwMode="auto">
          <a:xfrm>
            <a:off x="2099345" y="1651312"/>
            <a:ext cx="6324600" cy="2324100"/>
            <a:chOff x="1380" y="564"/>
            <a:chExt cx="3984" cy="1464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2909" y="76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3605" y="76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3624" y="1733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2921" y="1721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2496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064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1589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4085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4512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4937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2556" y="840"/>
              <a:ext cx="366" cy="402"/>
            </a:xfrm>
            <a:custGeom>
              <a:avLst/>
              <a:gdLst>
                <a:gd name="T0" fmla="*/ 0 w 366"/>
                <a:gd name="T1" fmla="*/ 402 h 402"/>
                <a:gd name="T2" fmla="*/ 366 w 366"/>
                <a:gd name="T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6" h="402">
                  <a:moveTo>
                    <a:pt x="0" y="402"/>
                  </a:moveTo>
                  <a:lnTo>
                    <a:pt x="366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3000" y="812"/>
              <a:ext cx="600" cy="4"/>
            </a:xfrm>
            <a:custGeom>
              <a:avLst/>
              <a:gdLst>
                <a:gd name="T0" fmla="*/ 0 w 600"/>
                <a:gd name="T1" fmla="*/ 0 h 4"/>
                <a:gd name="T2" fmla="*/ 600 w 600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0" h="4">
                  <a:moveTo>
                    <a:pt x="0" y="0"/>
                  </a:moveTo>
                  <a:lnTo>
                    <a:pt x="600" y="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2556" y="1341"/>
              <a:ext cx="363" cy="414"/>
            </a:xfrm>
            <a:custGeom>
              <a:avLst/>
              <a:gdLst>
                <a:gd name="T0" fmla="*/ 0 w 363"/>
                <a:gd name="T1" fmla="*/ 0 h 414"/>
                <a:gd name="T2" fmla="*/ 363 w 363"/>
                <a:gd name="T3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3" h="414">
                  <a:moveTo>
                    <a:pt x="0" y="0"/>
                  </a:moveTo>
                  <a:lnTo>
                    <a:pt x="363" y="41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3018" y="1776"/>
              <a:ext cx="598" cy="1"/>
            </a:xfrm>
            <a:custGeom>
              <a:avLst/>
              <a:gdLst>
                <a:gd name="T0" fmla="*/ 0 w 598"/>
                <a:gd name="T1" fmla="*/ 0 h 1"/>
                <a:gd name="T2" fmla="*/ 598 w 59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8" h="1">
                  <a:moveTo>
                    <a:pt x="0" y="0"/>
                  </a:moveTo>
                  <a:lnTo>
                    <a:pt x="598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3708" y="1344"/>
              <a:ext cx="420" cy="412"/>
            </a:xfrm>
            <a:custGeom>
              <a:avLst/>
              <a:gdLst>
                <a:gd name="T0" fmla="*/ 420 w 420"/>
                <a:gd name="T1" fmla="*/ 0 h 412"/>
                <a:gd name="T2" fmla="*/ 0 w 420"/>
                <a:gd name="T3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0" h="412">
                  <a:moveTo>
                    <a:pt x="420" y="0"/>
                  </a:moveTo>
                  <a:lnTo>
                    <a:pt x="0" y="41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3696" y="816"/>
              <a:ext cx="432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680" y="1296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2160" y="1296"/>
              <a:ext cx="336" cy="1"/>
            </a:xfrm>
            <a:custGeom>
              <a:avLst/>
              <a:gdLst>
                <a:gd name="T0" fmla="*/ 0 w 336"/>
                <a:gd name="T1" fmla="*/ 0 h 1"/>
                <a:gd name="T2" fmla="*/ 336 w 33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6" h="1">
                  <a:moveTo>
                    <a:pt x="0" y="0"/>
                  </a:moveTo>
                  <a:lnTo>
                    <a:pt x="336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4176" y="1296"/>
              <a:ext cx="33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Freeform 25"/>
            <p:cNvSpPr/>
            <p:nvPr/>
          </p:nvSpPr>
          <p:spPr bwMode="auto">
            <a:xfrm>
              <a:off x="4608" y="1296"/>
              <a:ext cx="328" cy="4"/>
            </a:xfrm>
            <a:custGeom>
              <a:avLst/>
              <a:gdLst>
                <a:gd name="T0" fmla="*/ 0 w 328"/>
                <a:gd name="T1" fmla="*/ 0 h 4"/>
                <a:gd name="T2" fmla="*/ 328 w 32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8" h="4">
                  <a:moveTo>
                    <a:pt x="0" y="0"/>
                  </a:moveTo>
                  <a:lnTo>
                    <a:pt x="328" y="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2628" y="117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PDC,</a:t>
              </a:r>
              <a:r>
                <a:rPr lang="en-US" altLang="zh-CN" sz="2000" b="0">
                  <a:sym typeface="Symbol" panose="05050102010706020507" pitchFamily="18" charset="2"/>
                </a:rPr>
                <a:t>S)</a:t>
              </a:r>
              <a:endParaRPr lang="en-US" altLang="zh-CN" sz="2000" b="0"/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1380" y="1104"/>
              <a:ext cx="6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PDSC,</a:t>
              </a:r>
              <a:r>
                <a:rPr lang="en-US" altLang="zh-CN" sz="2000" b="0">
                  <a:sym typeface="Symbol" panose="05050102010706020507" pitchFamily="18" charset="2"/>
                </a:rPr>
                <a:t>)</a:t>
              </a:r>
              <a:endParaRPr lang="en-US" altLang="zh-CN" sz="2000" b="0"/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1848" y="134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DC,</a:t>
              </a:r>
              <a:r>
                <a:rPr lang="en-US" altLang="zh-CN" sz="2000" b="0">
                  <a:sym typeface="Symbol" panose="05050102010706020507" pitchFamily="18" charset="2"/>
                </a:rPr>
                <a:t>PS)</a:t>
              </a:r>
              <a:endParaRPr lang="en-US" altLang="zh-CN" sz="2000" b="0"/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2688" y="56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D,PSC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3396" y="56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PDS,</a:t>
              </a:r>
              <a:r>
                <a:rPr lang="en-US" altLang="zh-CN" sz="2000" b="0">
                  <a:sym typeface="Symbol" panose="05050102010706020507" pitchFamily="18" charset="2"/>
                </a:rPr>
                <a:t>C)</a:t>
              </a:r>
              <a:endParaRPr lang="en-US" altLang="zh-CN" sz="2000" b="0"/>
            </a:p>
          </p:txBody>
        </p:sp>
        <p:sp>
          <p:nvSpPr>
            <p:cNvPr id="36" name="Text Box 31"/>
            <p:cNvSpPr txBox="1">
              <a:spLocks noChangeArrowheads="1"/>
            </p:cNvSpPr>
            <p:nvPr/>
          </p:nvSpPr>
          <p:spPr bwMode="auto">
            <a:xfrm>
              <a:off x="2700" y="183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C,PDS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3420" y="182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PSC,</a:t>
              </a:r>
              <a:r>
                <a:rPr lang="en-US" altLang="zh-CN" sz="2000" b="0">
                  <a:sym typeface="Symbol" panose="05050102010706020507" pitchFamily="18" charset="2"/>
                </a:rPr>
                <a:t>D)</a:t>
              </a:r>
              <a:endParaRPr lang="en-US" altLang="zh-CN" sz="2000" b="0"/>
            </a:p>
          </p:txBody>
        </p:sp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3540" y="117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S,PDC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4296" y="139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PS,</a:t>
              </a:r>
              <a:r>
                <a:rPr lang="en-US" altLang="zh-CN" sz="2000" b="0">
                  <a:sym typeface="Symbol" panose="05050102010706020507" pitchFamily="18" charset="2"/>
                </a:rPr>
                <a:t>DC)</a:t>
              </a:r>
              <a:endParaRPr lang="en-US" altLang="zh-CN" sz="2000" b="0"/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4692" y="1044"/>
              <a:ext cx="6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>
                  <a:sym typeface="Symbol" panose="05050102010706020507" pitchFamily="18" charset="2"/>
                </a:rPr>
                <a:t></a:t>
              </a:r>
              <a:r>
                <a:rPr lang="zh-CN" altLang="en-US" sz="2000" b="0"/>
                <a:t>,</a:t>
              </a:r>
              <a:r>
                <a:rPr lang="en-US" altLang="zh-CN" sz="2000" b="0"/>
                <a:t>PDSC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71625" y="805605"/>
            <a:ext cx="10620375" cy="2925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某学校共有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10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名教师，他们分别参加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个班级的讨论课，每个班级可能同时需要多位教师参加，有的教师可能需要参加多个班级的讨论，每个班级必须单独开展讨论课，则如何安排才使得所有班级在最短时间段内完成讨论课？讨论课的情况如下（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 dirty="0">
                <a:latin typeface="宋体" panose="02010600030101010101" pitchFamily="2" charset="-122"/>
                <a:cs typeface="Times New Roman" panose="02020603050405020304" pitchFamily="2" charset="0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为班级编号，数字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1-10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2" charset="0"/>
              </a:rPr>
              <a:t>为教师编号）：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6" name="Group 3"/>
          <p:cNvGrpSpPr/>
          <p:nvPr/>
        </p:nvGrpSpPr>
        <p:grpSpPr bwMode="auto">
          <a:xfrm>
            <a:off x="5931786" y="2788996"/>
            <a:ext cx="5353471" cy="3816350"/>
            <a:chOff x="4333" y="11112"/>
            <a:chExt cx="3240" cy="2652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5053" y="11892"/>
              <a:ext cx="1620" cy="10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AutoShape 22"/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AutoShape 23"/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AutoShape 24"/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AutoShape 30"/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AutoShape 31"/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1992259" y="2788996"/>
            <a:ext cx="5176401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={1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3}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={1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5}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={2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7}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4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={2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7}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={4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7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9}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6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={8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10}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2" charset="0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={1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10}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8" name="Rectangle 2"/>
          <p:cNvSpPr txBox="1">
            <a:spLocks noChangeArrowheads="1"/>
          </p:cNvSpPr>
          <p:nvPr/>
        </p:nvSpPr>
        <p:spPr>
          <a:xfrm>
            <a:off x="1571625" y="885287"/>
            <a:ext cx="8713787" cy="6191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zh-CN" altLang="en-US" sz="1200" dirty="0">
                <a:solidFill>
                  <a:srgbClr val="F63A14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Times New Roman" panose="02020603050405020304" pitchFamily="2" charset="0"/>
              </a:rPr>
              <a:t>  </a:t>
            </a:r>
            <a:endParaRPr lang="zh-CN" altLang="en-US" sz="1200" dirty="0">
              <a:solidFill>
                <a:srgbClr val="F63A14"/>
              </a:solidFill>
              <a:latin typeface="Times New Roman" panose="02020603050405020304" pitchFamily="2" charset="0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F63A14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Times New Roman" panose="02020603050405020304" pitchFamily="2" charset="0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Times New Roman" panose="02020603050405020304" pitchFamily="2" charset="0"/>
              </a:rPr>
              <a:t>定义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图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G=(V,E)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包括两个集合：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结点集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V(G)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非空的对象的集合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,V={v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,v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,…,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}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；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边集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E(G)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：有限的两个对象构成的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的无序对构成的集合。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E={e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,e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,…,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e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};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其中，每一条边都是集合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的二元子集，如边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e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={u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v}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，常常简记为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，其中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称为边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端点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12" name="Group 9"/>
          <p:cNvGrpSpPr/>
          <p:nvPr/>
        </p:nvGrpSpPr>
        <p:grpSpPr bwMode="auto">
          <a:xfrm>
            <a:off x="1717457" y="1176338"/>
            <a:ext cx="8305800" cy="1614487"/>
            <a:chOff x="384" y="3168"/>
            <a:chExt cx="5232" cy="1017"/>
          </a:xfrm>
        </p:grpSpPr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84" y="3168"/>
              <a:ext cx="494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EEB00B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          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Times New Roman" panose="02020603050405020304" pitchFamily="2" charset="0"/>
                  <a:ea typeface="宋体" panose="02010600030101010101" pitchFamily="2" charset="-122"/>
                </a:rPr>
                <a:t>     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设 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 ={v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5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},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         E = 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         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则 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G=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E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）是一个图。</a:t>
              </a:r>
              <a:endPara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4" name="Object 11"/>
            <p:cNvGraphicFramePr>
              <a:graphicFrameLocks noChangeAspect="1"/>
            </p:cNvGraphicFramePr>
            <p:nvPr/>
          </p:nvGraphicFramePr>
          <p:xfrm>
            <a:off x="1632" y="3551"/>
            <a:ext cx="2832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2" imgW="2782570" imgH="274320" progId="Equation.3">
                    <p:embed/>
                  </p:oleObj>
                </mc:Choice>
                <mc:Fallback>
                  <p:oleObj name="" r:id="rId2" imgW="2782570" imgH="27432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551"/>
                          <a:ext cx="2832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/>
          </p:nvGraphicFramePr>
          <p:xfrm>
            <a:off x="4416" y="3551"/>
            <a:ext cx="1200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4" imgW="1619885" imgH="313690" progId="Equation.3">
                    <p:embed/>
                  </p:oleObj>
                </mc:Choice>
                <mc:Fallback>
                  <p:oleObj name="" r:id="rId4" imgW="1619885" imgH="31369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551"/>
                          <a:ext cx="1200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231932" y="2974975"/>
            <a:ext cx="619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6600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图</a:t>
            </a:r>
            <a:r>
              <a:rPr kumimoji="1" lang="en-US" altLang="zh-CN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(a).(b)</a:t>
            </a:r>
            <a:r>
              <a:rPr kumimoji="1" lang="zh-CN" altLang="en-US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分别给出了图</a:t>
            </a:r>
            <a:r>
              <a:rPr kumimoji="1" lang="en-US" altLang="zh-CN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的图解方法。</a:t>
            </a:r>
            <a:endParaRPr kumimoji="1" lang="zh-CN" altLang="en-US" sz="2400" b="1" dirty="0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Group 16"/>
          <p:cNvGrpSpPr/>
          <p:nvPr/>
        </p:nvGrpSpPr>
        <p:grpSpPr bwMode="auto">
          <a:xfrm>
            <a:off x="2150845" y="3408363"/>
            <a:ext cx="7991475" cy="3357562"/>
            <a:chOff x="1973" y="2363"/>
            <a:chExt cx="3311" cy="1611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1973" y="2387"/>
              <a:ext cx="3311" cy="1587"/>
            </a:xfrm>
            <a:prstGeom prst="rect">
              <a:avLst/>
            </a:prstGeom>
            <a:solidFill>
              <a:srgbClr val="080808"/>
            </a:solidFill>
            <a:ln w="9525" algn="ctr">
              <a:solidFill>
                <a:srgbClr val="200B5B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bIns="0" anchor="ctr"/>
            <a:lstStyle/>
            <a:p>
              <a:pPr marL="0" marR="0" lvl="0" indent="0" algn="just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pic>
          <p:nvPicPr>
            <p:cNvPr id="19" name="Picture 15" descr="6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2363"/>
              <a:ext cx="3216" cy="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71625" y="777082"/>
            <a:ext cx="74898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   </a:t>
            </a:r>
            <a:endParaRPr lang="zh-CN" altLang="en-US" sz="1000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结点集合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V(G)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的基数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表示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的阶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，边集合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E(G)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的基数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m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表示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的规模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，有时也将图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记作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</a:t>
            </a:r>
            <a:r>
              <a:rPr lang="en-US" altLang="zh-CN" sz="24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n,m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在图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中，若边集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E(G)=Ф,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则称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零图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，此时，又若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阶图，则称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阶零图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，记作</a:t>
            </a:r>
            <a:r>
              <a:rPr lang="en-US" altLang="zh-CN" sz="24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en-US" altLang="zh-CN" sz="2400" baseline="-300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，特别地，称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en-US" altLang="zh-CN" sz="2400" baseline="-300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平凡图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Trivial graph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）。</a:t>
            </a:r>
            <a:endParaRPr lang="zh-CN" altLang="en-US" sz="2400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endParaRPr lang="en-US" altLang="zh-CN" sz="2400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en-US" altLang="zh-CN" sz="2400" baseline="-300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7</a:t>
            </a:r>
            <a:endParaRPr lang="en-US" altLang="zh-CN" sz="2400" baseline="-30000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grpSp>
        <p:nvGrpSpPr>
          <p:cNvPr id="7" name="Group 32"/>
          <p:cNvGrpSpPr/>
          <p:nvPr/>
        </p:nvGrpSpPr>
        <p:grpSpPr bwMode="auto">
          <a:xfrm>
            <a:off x="2916238" y="3429000"/>
            <a:ext cx="3713162" cy="3049588"/>
            <a:chOff x="2673" y="2342"/>
            <a:chExt cx="2339" cy="192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3697" y="2582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720" y="3302"/>
              <a:ext cx="292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281" y="3783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697" y="4023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673" y="2822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73" y="3690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4" name="AutoShape 17"/>
            <p:cNvSpPr>
              <a:spLocks noChangeArrowheads="1"/>
            </p:cNvSpPr>
            <p:nvPr/>
          </p:nvSpPr>
          <p:spPr bwMode="auto">
            <a:xfrm>
              <a:off x="2956" y="3700"/>
              <a:ext cx="74" cy="69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4681" y="3266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4262" y="3741"/>
              <a:ext cx="74" cy="69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AutoShape 24"/>
            <p:cNvSpPr>
              <a:spLocks noChangeArrowheads="1"/>
            </p:cNvSpPr>
            <p:nvPr/>
          </p:nvSpPr>
          <p:spPr bwMode="auto">
            <a:xfrm>
              <a:off x="3804" y="3977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4574" y="2582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3697" y="2342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20" name="AutoShape 30"/>
            <p:cNvSpPr>
              <a:spLocks noChangeArrowheads="1"/>
            </p:cNvSpPr>
            <p:nvPr/>
          </p:nvSpPr>
          <p:spPr bwMode="auto">
            <a:xfrm>
              <a:off x="4544" y="2776"/>
              <a:ext cx="75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AutoShape 31"/>
            <p:cNvSpPr>
              <a:spLocks noChangeArrowheads="1"/>
            </p:cNvSpPr>
            <p:nvPr/>
          </p:nvSpPr>
          <p:spPr bwMode="auto">
            <a:xfrm>
              <a:off x="2931" y="2905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58520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1848797" y="3005226"/>
            <a:ext cx="8640762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顶点集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V={V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}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边集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E={ 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 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&gt; }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G=(V,E)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的阶为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7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，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图的规模为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13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</p:txBody>
      </p:sp>
      <p:grpSp>
        <p:nvGrpSpPr>
          <p:cNvPr id="10" name="Group 3"/>
          <p:cNvGrpSpPr/>
          <p:nvPr/>
        </p:nvGrpSpPr>
        <p:grpSpPr bwMode="auto">
          <a:xfrm>
            <a:off x="7731052" y="610211"/>
            <a:ext cx="4176712" cy="3240088"/>
            <a:chOff x="4333" y="11112"/>
            <a:chExt cx="3240" cy="2652"/>
          </a:xfrm>
        </p:grpSpPr>
        <p:sp>
          <p:nvSpPr>
            <p:cNvPr id="11" name="AutoShape 4"/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AutoShape 17"/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AutoShape 22"/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AutoShape 23"/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AutoShape 24"/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Text Box 25"/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AutoShape 30"/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AutoShape 31"/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51694" y="1765679"/>
            <a:ext cx="10552811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   </a:t>
            </a:r>
            <a:endParaRPr lang="zh-CN" altLang="en-US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	结点集为空集的图为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空图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Empty Graph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），并将空图记为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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  阶为有限的图称为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有限图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(Finite Graph)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，否则称为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无限图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(Infinite Graph)</a:t>
            </a:r>
            <a:r>
              <a:rPr lang="zh-CN" altLang="en-US" dirty="0">
                <a:solidFill>
                  <a:srgbClr val="080808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。</a:t>
            </a:r>
            <a:endParaRPr lang="zh-CN" altLang="en-US" dirty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681800" y="2133720"/>
              <a:ext cx="30960" cy="345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681800" y="2133720"/>
                <a:ext cx="30960" cy="34560"/>
              </a:xfrm>
              <a:prstGeom prst="rect"/>
            </p:spPr>
          </p:pic>
        </mc:Fallback>
      </mc:AlternateContent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8" name="Text Box 51"/>
          <p:cNvSpPr txBox="1">
            <a:spLocks noChangeArrowheads="1"/>
          </p:cNvSpPr>
          <p:nvPr/>
        </p:nvSpPr>
        <p:spPr bwMode="auto">
          <a:xfrm>
            <a:off x="1980807" y="1893887"/>
            <a:ext cx="30241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环</a:t>
            </a:r>
            <a:r>
              <a:rPr kumimoji="1"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loop</a:t>
            </a:r>
            <a:r>
              <a:rPr kumimoji="1"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--&gt;</a:t>
            </a:r>
            <a:r>
              <a:rPr kumimoji="1"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非简单图</a:t>
            </a:r>
            <a:endParaRPr kumimoji="1" lang="zh-CN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deg(v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)=4</a:t>
            </a:r>
            <a:endParaRPr kumimoji="1" lang="en-US" altLang="zh-CN" sz="2400" b="1" dirty="0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9" name="Line 52"/>
          <p:cNvSpPr>
            <a:spLocks noChangeShapeType="1"/>
          </p:cNvSpPr>
          <p:nvPr/>
        </p:nvSpPr>
        <p:spPr bwMode="auto">
          <a:xfrm flipH="1" flipV="1">
            <a:off x="3414319" y="2744787"/>
            <a:ext cx="990600" cy="457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0" name="Line 53"/>
          <p:cNvSpPr>
            <a:spLocks noChangeShapeType="1"/>
          </p:cNvSpPr>
          <p:nvPr/>
        </p:nvSpPr>
        <p:spPr bwMode="auto">
          <a:xfrm flipV="1">
            <a:off x="6386119" y="2287587"/>
            <a:ext cx="609600" cy="762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1" name="Line 54"/>
          <p:cNvSpPr>
            <a:spLocks noChangeShapeType="1"/>
          </p:cNvSpPr>
          <p:nvPr/>
        </p:nvSpPr>
        <p:spPr bwMode="auto">
          <a:xfrm flipH="1" flipV="1">
            <a:off x="5700319" y="1754187"/>
            <a:ext cx="152400" cy="14478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 flipH="1">
            <a:off x="3781032" y="3811587"/>
            <a:ext cx="1462087" cy="903288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>
            <a:off x="6386119" y="3963987"/>
            <a:ext cx="457200" cy="838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5776519" y="3963987"/>
            <a:ext cx="990600" cy="9144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5" name="Text Box 58"/>
          <p:cNvSpPr txBox="1">
            <a:spLocks noChangeArrowheads="1"/>
          </p:cNvSpPr>
          <p:nvPr/>
        </p:nvSpPr>
        <p:spPr bwMode="auto">
          <a:xfrm>
            <a:off x="4244582" y="1257300"/>
            <a:ext cx="2705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关联</a:t>
            </a: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 sz="2000" baseline="-3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Text Box 59"/>
          <p:cNvSpPr txBox="1">
            <a:spLocks noChangeArrowheads="1"/>
          </p:cNvSpPr>
          <p:nvPr/>
        </p:nvSpPr>
        <p:spPr bwMode="auto">
          <a:xfrm>
            <a:off x="6373419" y="1830387"/>
            <a:ext cx="974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7" name="Text Box 60"/>
          <p:cNvSpPr txBox="1">
            <a:spLocks noChangeArrowheads="1"/>
          </p:cNvSpPr>
          <p:nvPr/>
        </p:nvSpPr>
        <p:spPr bwMode="auto">
          <a:xfrm>
            <a:off x="6767119" y="4725987"/>
            <a:ext cx="2559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平行边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重边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多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重图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Text Box 63"/>
          <p:cNvSpPr txBox="1">
            <a:spLocks noChangeArrowheads="1"/>
          </p:cNvSpPr>
          <p:nvPr/>
        </p:nvSpPr>
        <p:spPr bwMode="auto">
          <a:xfrm>
            <a:off x="2630094" y="4570412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孤立点</a:t>
            </a:r>
            <a:endParaRPr kumimoji="1" lang="zh-CN" altLang="en-US" sz="2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9" name="Line 64"/>
          <p:cNvSpPr>
            <a:spLocks noChangeShapeType="1"/>
          </p:cNvSpPr>
          <p:nvPr/>
        </p:nvSpPr>
        <p:spPr bwMode="auto">
          <a:xfrm flipV="1">
            <a:off x="7071919" y="3659187"/>
            <a:ext cx="609600" cy="609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0" name="Text Box 65"/>
          <p:cNvSpPr txBox="1">
            <a:spLocks noChangeArrowheads="1"/>
          </p:cNvSpPr>
          <p:nvPr/>
        </p:nvSpPr>
        <p:spPr bwMode="auto">
          <a:xfrm>
            <a:off x="7316394" y="31892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悬挂边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Line 66"/>
          <p:cNvSpPr>
            <a:spLocks noChangeShapeType="1"/>
          </p:cNvSpPr>
          <p:nvPr/>
        </p:nvSpPr>
        <p:spPr bwMode="auto">
          <a:xfrm flipV="1">
            <a:off x="7224319" y="4192587"/>
            <a:ext cx="457200" cy="381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2" name="Text Box 67"/>
          <p:cNvSpPr txBox="1">
            <a:spLocks noChangeArrowheads="1"/>
          </p:cNvSpPr>
          <p:nvPr/>
        </p:nvSpPr>
        <p:spPr bwMode="auto">
          <a:xfrm>
            <a:off x="7529119" y="38750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悬挂点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3" name="Oval 68"/>
          <p:cNvSpPr>
            <a:spLocks noChangeArrowheads="1"/>
          </p:cNvSpPr>
          <p:nvPr/>
        </p:nvSpPr>
        <p:spPr bwMode="auto">
          <a:xfrm>
            <a:off x="7071919" y="4573587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6" name="Line 72"/>
          <p:cNvSpPr>
            <a:spLocks noChangeShapeType="1"/>
          </p:cNvSpPr>
          <p:nvPr/>
        </p:nvSpPr>
        <p:spPr bwMode="auto">
          <a:xfrm flipH="1">
            <a:off x="5166919" y="4649787"/>
            <a:ext cx="304800" cy="990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7" name="Text Box 73"/>
          <p:cNvSpPr txBox="1">
            <a:spLocks noChangeArrowheads="1"/>
          </p:cNvSpPr>
          <p:nvPr/>
        </p:nvSpPr>
        <p:spPr bwMode="auto">
          <a:xfrm>
            <a:off x="4212832" y="5778500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结点度</a:t>
            </a:r>
            <a:r>
              <a: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为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3,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deg(v3)=3</a:t>
            </a:r>
            <a:endParaRPr kumimoji="1" lang="en-US" altLang="zh-CN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8" name="Rectangle 74"/>
          <p:cNvSpPr>
            <a:spLocks noChangeArrowheads="1"/>
          </p:cNvSpPr>
          <p:nvPr/>
        </p:nvSpPr>
        <p:spPr bwMode="auto">
          <a:xfrm>
            <a:off x="5624119" y="4438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endParaRPr lang="en-US" altLang="zh-CN" sz="2800" baseline="-3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9" name="Oval 76"/>
          <p:cNvSpPr>
            <a:spLocks noChangeArrowheads="1"/>
          </p:cNvSpPr>
          <p:nvPr/>
        </p:nvSpPr>
        <p:spPr bwMode="auto">
          <a:xfrm>
            <a:off x="4811319" y="34702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0" name="Oval 77"/>
          <p:cNvSpPr>
            <a:spLocks noChangeArrowheads="1"/>
          </p:cNvSpPr>
          <p:nvPr/>
        </p:nvSpPr>
        <p:spPr bwMode="auto">
          <a:xfrm>
            <a:off x="6322619" y="3109912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" name="Oval 78"/>
          <p:cNvSpPr>
            <a:spLocks noChangeArrowheads="1"/>
          </p:cNvSpPr>
          <p:nvPr/>
        </p:nvSpPr>
        <p:spPr bwMode="auto">
          <a:xfrm>
            <a:off x="5243119" y="36861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" name="Oval 79"/>
          <p:cNvSpPr>
            <a:spLocks noChangeArrowheads="1"/>
          </p:cNvSpPr>
          <p:nvPr/>
        </p:nvSpPr>
        <p:spPr bwMode="auto">
          <a:xfrm>
            <a:off x="5459019" y="45497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" name="Oval 80"/>
          <p:cNvSpPr>
            <a:spLocks noChangeArrowheads="1"/>
          </p:cNvSpPr>
          <p:nvPr/>
        </p:nvSpPr>
        <p:spPr bwMode="auto">
          <a:xfrm>
            <a:off x="6898882" y="3902075"/>
            <a:ext cx="144462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" name="Text Box 84"/>
          <p:cNvSpPr txBox="1">
            <a:spLocks noChangeArrowheads="1"/>
          </p:cNvSpPr>
          <p:nvPr/>
        </p:nvSpPr>
        <p:spPr bwMode="auto">
          <a:xfrm>
            <a:off x="6467082" y="2770187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5" name="Text Box 85"/>
          <p:cNvSpPr txBox="1">
            <a:spLocks noChangeArrowheads="1"/>
          </p:cNvSpPr>
          <p:nvPr/>
        </p:nvSpPr>
        <p:spPr bwMode="auto">
          <a:xfrm>
            <a:off x="4811319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6" name="Text Box 86"/>
          <p:cNvSpPr txBox="1">
            <a:spLocks noChangeArrowheads="1"/>
          </p:cNvSpPr>
          <p:nvPr/>
        </p:nvSpPr>
        <p:spPr bwMode="auto">
          <a:xfrm>
            <a:off x="5387582" y="35496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7" name="Text Box 87"/>
          <p:cNvSpPr txBox="1">
            <a:spLocks noChangeArrowheads="1"/>
          </p:cNvSpPr>
          <p:nvPr/>
        </p:nvSpPr>
        <p:spPr bwMode="auto">
          <a:xfrm>
            <a:off x="7114782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8" name="Text Box 88"/>
          <p:cNvSpPr txBox="1">
            <a:spLocks noChangeArrowheads="1"/>
          </p:cNvSpPr>
          <p:nvPr/>
        </p:nvSpPr>
        <p:spPr bwMode="auto">
          <a:xfrm>
            <a:off x="3947719" y="2914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9" name="Text Box 91"/>
          <p:cNvSpPr txBox="1">
            <a:spLocks noChangeArrowheads="1"/>
          </p:cNvSpPr>
          <p:nvPr/>
        </p:nvSpPr>
        <p:spPr bwMode="auto">
          <a:xfrm>
            <a:off x="5314557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0" name="Text Box 92"/>
          <p:cNvSpPr txBox="1">
            <a:spLocks noChangeArrowheads="1"/>
          </p:cNvSpPr>
          <p:nvPr/>
        </p:nvSpPr>
        <p:spPr bwMode="auto">
          <a:xfrm>
            <a:off x="4666857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1" name="Text Box 93"/>
          <p:cNvSpPr txBox="1">
            <a:spLocks noChangeArrowheads="1"/>
          </p:cNvSpPr>
          <p:nvPr/>
        </p:nvSpPr>
        <p:spPr bwMode="auto">
          <a:xfrm>
            <a:off x="6106719" y="412591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2" name="Text Box 94"/>
          <p:cNvSpPr txBox="1">
            <a:spLocks noChangeArrowheads="1"/>
          </p:cNvSpPr>
          <p:nvPr/>
        </p:nvSpPr>
        <p:spPr bwMode="auto">
          <a:xfrm>
            <a:off x="6756007" y="33337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83" name="AutoShape 99"/>
          <p:cNvCxnSpPr>
            <a:cxnSpLocks noChangeShapeType="1"/>
            <a:stCxn id="69" idx="3"/>
            <a:endCxn id="69" idx="1"/>
          </p:cNvCxnSpPr>
          <p:nvPr/>
        </p:nvCxnSpPr>
        <p:spPr bwMode="auto">
          <a:xfrm rot="5400000" flipH="1" flipV="1">
            <a:off x="4781157" y="3541712"/>
            <a:ext cx="103188" cy="1587"/>
          </a:xfrm>
          <a:prstGeom prst="curvedConnector5">
            <a:avLst>
              <a:gd name="adj1" fmla="val -240000"/>
              <a:gd name="adj2" fmla="val -22000000"/>
              <a:gd name="adj3" fmla="val 341537"/>
            </a:avLst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4" name="AutoShape 100"/>
          <p:cNvCxnSpPr>
            <a:cxnSpLocks noChangeShapeType="1"/>
            <a:stCxn id="69" idx="6"/>
          </p:cNvCxnSpPr>
          <p:nvPr/>
        </p:nvCxnSpPr>
        <p:spPr bwMode="auto">
          <a:xfrm flipV="1">
            <a:off x="4955782" y="3181350"/>
            <a:ext cx="1366837" cy="3619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5" name="AutoShape 101"/>
          <p:cNvCxnSpPr>
            <a:cxnSpLocks noChangeShapeType="1"/>
            <a:stCxn id="72" idx="6"/>
            <a:endCxn id="70" idx="3"/>
          </p:cNvCxnSpPr>
          <p:nvPr/>
        </p:nvCxnSpPr>
        <p:spPr bwMode="auto">
          <a:xfrm flipV="1">
            <a:off x="5603482" y="3233737"/>
            <a:ext cx="739775" cy="1389063"/>
          </a:xfrm>
          <a:prstGeom prst="curvedConnector2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103"/>
          <p:cNvCxnSpPr>
            <a:cxnSpLocks noChangeShapeType="1"/>
            <a:stCxn id="72" idx="6"/>
            <a:endCxn id="70" idx="2"/>
          </p:cNvCxnSpPr>
          <p:nvPr/>
        </p:nvCxnSpPr>
        <p:spPr bwMode="auto">
          <a:xfrm flipV="1">
            <a:off x="5603482" y="3182937"/>
            <a:ext cx="719137" cy="1439863"/>
          </a:xfrm>
          <a:prstGeom prst="curvedConnector3">
            <a:avLst>
              <a:gd name="adj1" fmla="val 32227"/>
            </a:avLst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7" name="AutoShape 104"/>
          <p:cNvCxnSpPr>
            <a:cxnSpLocks noChangeShapeType="1"/>
            <a:stCxn id="70" idx="2"/>
            <a:endCxn id="73" idx="1"/>
          </p:cNvCxnSpPr>
          <p:nvPr/>
        </p:nvCxnSpPr>
        <p:spPr bwMode="auto">
          <a:xfrm>
            <a:off x="6322619" y="3182937"/>
            <a:ext cx="596900" cy="7397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8" name="AutoShape 106"/>
          <p:cNvCxnSpPr>
            <a:cxnSpLocks noChangeShapeType="1"/>
            <a:stCxn id="73" idx="4"/>
            <a:endCxn id="63" idx="0"/>
          </p:cNvCxnSpPr>
          <p:nvPr/>
        </p:nvCxnSpPr>
        <p:spPr bwMode="auto">
          <a:xfrm>
            <a:off x="6971907" y="4046537"/>
            <a:ext cx="173037" cy="5270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9" name="AutoShape 107"/>
          <p:cNvCxnSpPr>
            <a:cxnSpLocks noChangeShapeType="1"/>
            <a:stCxn id="69" idx="4"/>
            <a:endCxn id="72" idx="1"/>
          </p:cNvCxnSpPr>
          <p:nvPr/>
        </p:nvCxnSpPr>
        <p:spPr bwMode="auto">
          <a:xfrm>
            <a:off x="4884344" y="3614737"/>
            <a:ext cx="595313" cy="9556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0" name="Text Box 109"/>
          <p:cNvSpPr txBox="1">
            <a:spLocks noChangeArrowheads="1"/>
          </p:cNvSpPr>
          <p:nvPr/>
        </p:nvSpPr>
        <p:spPr bwMode="auto">
          <a:xfrm>
            <a:off x="7237019" y="1833562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(G)=4</a:t>
            </a:r>
            <a:endParaRPr kumimoji="1" lang="en-US" altLang="zh-CN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1" name="Text Box 110"/>
          <p:cNvSpPr txBox="1">
            <a:spLocks noChangeArrowheads="1"/>
          </p:cNvSpPr>
          <p:nvPr/>
        </p:nvSpPr>
        <p:spPr bwMode="auto">
          <a:xfrm>
            <a:off x="3781032" y="4570412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2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2" charset="0"/>
                <a:ea typeface="宋体" panose="02010600030101010101" pitchFamily="2" charset="-122"/>
              </a:rPr>
              <a:t>(G)=0</a:t>
            </a:r>
            <a:endParaRPr kumimoji="1" lang="en-US" altLang="zh-CN" sz="2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8" grpId="0"/>
      <p:bldP spid="60" grpId="0"/>
      <p:bldP spid="62" grpId="0"/>
      <p:bldP spid="67" grpId="0"/>
      <p:bldP spid="90" grpId="0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/>
          <p:cNvSpPr txBox="1"/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rPr>
              <a:t>图的基本概念 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Graph Theory </a:t>
            </a:r>
            <a:r>
              <a:rPr lang="en-US" altLang="zh-CN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Introduction</a:t>
            </a:r>
            <a:endParaRPr lang="en-US" altLang="zh-CN" sz="42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/>
        </p:nvSpPr>
        <p:spPr bwMode="auto">
          <a:xfrm>
            <a:off x="1717458" y="1455738"/>
            <a:ext cx="951660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如果图中存在某两条边的端点都相同，则称该图为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多重图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(Multigraph)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，该两条边称为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平行边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。如果一条边关联的两个结点是相同的结点，则称该边为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圈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或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自环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(Loop)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。不存在平行边与圈的图即称为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简单图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(Simple Graph)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r>
              <a:rPr lang="zh-CN" altLang="en-US" sz="32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sz="3200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71625" y="738505"/>
            <a:ext cx="9669780" cy="564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如果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的边，记为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，即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uv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(G),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则称结点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邻接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(Adjacent),</a:t>
            </a:r>
            <a:endParaRPr lang="en-US" altLang="zh-CN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否则称结点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非邻接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与同一个结点关联的两条边称为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邻接边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与结点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关联的边数称为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结点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，记作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deg(v)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。与结点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关联的环对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的度数的贡献要计算两次。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如果结点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的度为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，则称之为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孤立点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(Isolated Vertex)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一度的结点称为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悬挂点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Pendant Vertex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的所有结点度数的最小度数称为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的最小度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，记作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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(G)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而所有结点度数的最大者称为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的最大度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，记作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(G)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各结点的度均相同的图称为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正则图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Regular 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）。各结点度均为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的正则图称为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k-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正则图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8" name="Text Box 51"/>
          <p:cNvSpPr txBox="1">
            <a:spLocks noChangeArrowheads="1"/>
          </p:cNvSpPr>
          <p:nvPr/>
        </p:nvSpPr>
        <p:spPr bwMode="auto">
          <a:xfrm>
            <a:off x="1980807" y="1893887"/>
            <a:ext cx="30241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环</a:t>
            </a:r>
            <a:r>
              <a:rPr kumimoji="1"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loop</a:t>
            </a:r>
            <a:r>
              <a:rPr kumimoji="1"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--&gt;</a:t>
            </a:r>
            <a:r>
              <a:rPr kumimoji="1"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非简单图</a:t>
            </a:r>
            <a:endParaRPr kumimoji="1" lang="zh-CN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deg(v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)=4</a:t>
            </a:r>
            <a:endParaRPr kumimoji="1" lang="en-US" altLang="zh-CN" sz="2400" b="1" dirty="0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9" name="Line 52"/>
          <p:cNvSpPr>
            <a:spLocks noChangeShapeType="1"/>
          </p:cNvSpPr>
          <p:nvPr/>
        </p:nvSpPr>
        <p:spPr bwMode="auto">
          <a:xfrm flipH="1" flipV="1">
            <a:off x="3414319" y="2744787"/>
            <a:ext cx="990600" cy="457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0" name="Line 53"/>
          <p:cNvSpPr>
            <a:spLocks noChangeShapeType="1"/>
          </p:cNvSpPr>
          <p:nvPr/>
        </p:nvSpPr>
        <p:spPr bwMode="auto">
          <a:xfrm flipV="1">
            <a:off x="6386119" y="2287587"/>
            <a:ext cx="609600" cy="762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1" name="Line 54"/>
          <p:cNvSpPr>
            <a:spLocks noChangeShapeType="1"/>
          </p:cNvSpPr>
          <p:nvPr/>
        </p:nvSpPr>
        <p:spPr bwMode="auto">
          <a:xfrm flipH="1" flipV="1">
            <a:off x="5700319" y="1754187"/>
            <a:ext cx="152400" cy="14478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 flipH="1">
            <a:off x="3781032" y="3811587"/>
            <a:ext cx="1462087" cy="903288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>
            <a:off x="6386119" y="3963987"/>
            <a:ext cx="457200" cy="838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5776519" y="3963987"/>
            <a:ext cx="990600" cy="9144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5" name="Text Box 58"/>
          <p:cNvSpPr txBox="1">
            <a:spLocks noChangeArrowheads="1"/>
          </p:cNvSpPr>
          <p:nvPr/>
        </p:nvSpPr>
        <p:spPr bwMode="auto">
          <a:xfrm>
            <a:off x="4244582" y="1257300"/>
            <a:ext cx="2705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关联</a:t>
            </a: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 sz="2000" baseline="-3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Text Box 59"/>
          <p:cNvSpPr txBox="1">
            <a:spLocks noChangeArrowheads="1"/>
          </p:cNvSpPr>
          <p:nvPr/>
        </p:nvSpPr>
        <p:spPr bwMode="auto">
          <a:xfrm>
            <a:off x="6373419" y="1830387"/>
            <a:ext cx="974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7" name="Text Box 60"/>
          <p:cNvSpPr txBox="1">
            <a:spLocks noChangeArrowheads="1"/>
          </p:cNvSpPr>
          <p:nvPr/>
        </p:nvSpPr>
        <p:spPr bwMode="auto">
          <a:xfrm>
            <a:off x="6767119" y="4725987"/>
            <a:ext cx="2559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平行边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重边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多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重图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Text Box 63"/>
          <p:cNvSpPr txBox="1">
            <a:spLocks noChangeArrowheads="1"/>
          </p:cNvSpPr>
          <p:nvPr/>
        </p:nvSpPr>
        <p:spPr bwMode="auto">
          <a:xfrm>
            <a:off x="2630094" y="4570412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孤立点</a:t>
            </a:r>
            <a:endParaRPr kumimoji="1" lang="zh-CN" altLang="en-US" sz="2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9" name="Line 64"/>
          <p:cNvSpPr>
            <a:spLocks noChangeShapeType="1"/>
          </p:cNvSpPr>
          <p:nvPr/>
        </p:nvSpPr>
        <p:spPr bwMode="auto">
          <a:xfrm flipV="1">
            <a:off x="7071919" y="3659187"/>
            <a:ext cx="609600" cy="609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0" name="Text Box 65"/>
          <p:cNvSpPr txBox="1">
            <a:spLocks noChangeArrowheads="1"/>
          </p:cNvSpPr>
          <p:nvPr/>
        </p:nvSpPr>
        <p:spPr bwMode="auto">
          <a:xfrm>
            <a:off x="7316394" y="31892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悬挂边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Line 66"/>
          <p:cNvSpPr>
            <a:spLocks noChangeShapeType="1"/>
          </p:cNvSpPr>
          <p:nvPr/>
        </p:nvSpPr>
        <p:spPr bwMode="auto">
          <a:xfrm flipV="1">
            <a:off x="7224319" y="4192587"/>
            <a:ext cx="457200" cy="381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2" name="Text Box 67"/>
          <p:cNvSpPr txBox="1">
            <a:spLocks noChangeArrowheads="1"/>
          </p:cNvSpPr>
          <p:nvPr/>
        </p:nvSpPr>
        <p:spPr bwMode="auto">
          <a:xfrm>
            <a:off x="7529119" y="38750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悬挂点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3" name="Oval 68"/>
          <p:cNvSpPr>
            <a:spLocks noChangeArrowheads="1"/>
          </p:cNvSpPr>
          <p:nvPr/>
        </p:nvSpPr>
        <p:spPr bwMode="auto">
          <a:xfrm>
            <a:off x="7071919" y="4573587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6" name="Line 72"/>
          <p:cNvSpPr>
            <a:spLocks noChangeShapeType="1"/>
          </p:cNvSpPr>
          <p:nvPr/>
        </p:nvSpPr>
        <p:spPr bwMode="auto">
          <a:xfrm flipH="1">
            <a:off x="5166919" y="4649787"/>
            <a:ext cx="304800" cy="990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7" name="Text Box 73"/>
          <p:cNvSpPr txBox="1">
            <a:spLocks noChangeArrowheads="1"/>
          </p:cNvSpPr>
          <p:nvPr/>
        </p:nvSpPr>
        <p:spPr bwMode="auto">
          <a:xfrm>
            <a:off x="4212832" y="5778500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结点度</a:t>
            </a:r>
            <a:r>
              <a: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为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3,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deg(v3)=3</a:t>
            </a:r>
            <a:endParaRPr kumimoji="1" lang="en-US" altLang="zh-CN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8" name="Rectangle 74"/>
          <p:cNvSpPr>
            <a:spLocks noChangeArrowheads="1"/>
          </p:cNvSpPr>
          <p:nvPr/>
        </p:nvSpPr>
        <p:spPr bwMode="auto">
          <a:xfrm>
            <a:off x="5624119" y="4438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endParaRPr lang="en-US" altLang="zh-CN" sz="2800" baseline="-3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9" name="Oval 76"/>
          <p:cNvSpPr>
            <a:spLocks noChangeArrowheads="1"/>
          </p:cNvSpPr>
          <p:nvPr/>
        </p:nvSpPr>
        <p:spPr bwMode="auto">
          <a:xfrm>
            <a:off x="4811319" y="34702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0" name="Oval 77"/>
          <p:cNvSpPr>
            <a:spLocks noChangeArrowheads="1"/>
          </p:cNvSpPr>
          <p:nvPr/>
        </p:nvSpPr>
        <p:spPr bwMode="auto">
          <a:xfrm>
            <a:off x="6322619" y="3109912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" name="Oval 78"/>
          <p:cNvSpPr>
            <a:spLocks noChangeArrowheads="1"/>
          </p:cNvSpPr>
          <p:nvPr/>
        </p:nvSpPr>
        <p:spPr bwMode="auto">
          <a:xfrm>
            <a:off x="5243119" y="36861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" name="Oval 79"/>
          <p:cNvSpPr>
            <a:spLocks noChangeArrowheads="1"/>
          </p:cNvSpPr>
          <p:nvPr/>
        </p:nvSpPr>
        <p:spPr bwMode="auto">
          <a:xfrm>
            <a:off x="5459019" y="45497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" name="Oval 80"/>
          <p:cNvSpPr>
            <a:spLocks noChangeArrowheads="1"/>
          </p:cNvSpPr>
          <p:nvPr/>
        </p:nvSpPr>
        <p:spPr bwMode="auto">
          <a:xfrm>
            <a:off x="6898882" y="3902075"/>
            <a:ext cx="144462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" name="Text Box 84"/>
          <p:cNvSpPr txBox="1">
            <a:spLocks noChangeArrowheads="1"/>
          </p:cNvSpPr>
          <p:nvPr/>
        </p:nvSpPr>
        <p:spPr bwMode="auto">
          <a:xfrm>
            <a:off x="6467082" y="2770187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5" name="Text Box 85"/>
          <p:cNvSpPr txBox="1">
            <a:spLocks noChangeArrowheads="1"/>
          </p:cNvSpPr>
          <p:nvPr/>
        </p:nvSpPr>
        <p:spPr bwMode="auto">
          <a:xfrm>
            <a:off x="4811319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6" name="Text Box 86"/>
          <p:cNvSpPr txBox="1">
            <a:spLocks noChangeArrowheads="1"/>
          </p:cNvSpPr>
          <p:nvPr/>
        </p:nvSpPr>
        <p:spPr bwMode="auto">
          <a:xfrm>
            <a:off x="5387582" y="35496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7" name="Text Box 87"/>
          <p:cNvSpPr txBox="1">
            <a:spLocks noChangeArrowheads="1"/>
          </p:cNvSpPr>
          <p:nvPr/>
        </p:nvSpPr>
        <p:spPr bwMode="auto">
          <a:xfrm>
            <a:off x="7114782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8" name="Text Box 88"/>
          <p:cNvSpPr txBox="1">
            <a:spLocks noChangeArrowheads="1"/>
          </p:cNvSpPr>
          <p:nvPr/>
        </p:nvSpPr>
        <p:spPr bwMode="auto">
          <a:xfrm>
            <a:off x="3947719" y="2914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9" name="Text Box 91"/>
          <p:cNvSpPr txBox="1">
            <a:spLocks noChangeArrowheads="1"/>
          </p:cNvSpPr>
          <p:nvPr/>
        </p:nvSpPr>
        <p:spPr bwMode="auto">
          <a:xfrm>
            <a:off x="5314557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0" name="Text Box 92"/>
          <p:cNvSpPr txBox="1">
            <a:spLocks noChangeArrowheads="1"/>
          </p:cNvSpPr>
          <p:nvPr/>
        </p:nvSpPr>
        <p:spPr bwMode="auto">
          <a:xfrm>
            <a:off x="4666857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1" name="Text Box 93"/>
          <p:cNvSpPr txBox="1">
            <a:spLocks noChangeArrowheads="1"/>
          </p:cNvSpPr>
          <p:nvPr/>
        </p:nvSpPr>
        <p:spPr bwMode="auto">
          <a:xfrm>
            <a:off x="6106719" y="412591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2" name="Text Box 94"/>
          <p:cNvSpPr txBox="1">
            <a:spLocks noChangeArrowheads="1"/>
          </p:cNvSpPr>
          <p:nvPr/>
        </p:nvSpPr>
        <p:spPr bwMode="auto">
          <a:xfrm>
            <a:off x="6756007" y="33337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83" name="AutoShape 99"/>
          <p:cNvCxnSpPr>
            <a:cxnSpLocks noChangeShapeType="1"/>
            <a:stCxn id="69" idx="3"/>
            <a:endCxn id="69" idx="1"/>
          </p:cNvCxnSpPr>
          <p:nvPr/>
        </p:nvCxnSpPr>
        <p:spPr bwMode="auto">
          <a:xfrm rot="5400000" flipH="1" flipV="1">
            <a:off x="4781157" y="3541712"/>
            <a:ext cx="103188" cy="1587"/>
          </a:xfrm>
          <a:prstGeom prst="curvedConnector5">
            <a:avLst>
              <a:gd name="adj1" fmla="val -240000"/>
              <a:gd name="adj2" fmla="val -22000000"/>
              <a:gd name="adj3" fmla="val 341537"/>
            </a:avLst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4" name="AutoShape 100"/>
          <p:cNvCxnSpPr>
            <a:cxnSpLocks noChangeShapeType="1"/>
            <a:stCxn id="69" idx="6"/>
          </p:cNvCxnSpPr>
          <p:nvPr/>
        </p:nvCxnSpPr>
        <p:spPr bwMode="auto">
          <a:xfrm flipV="1">
            <a:off x="4955782" y="3181350"/>
            <a:ext cx="1366837" cy="3619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5" name="AutoShape 101"/>
          <p:cNvCxnSpPr>
            <a:cxnSpLocks noChangeShapeType="1"/>
            <a:stCxn id="72" idx="6"/>
            <a:endCxn id="70" idx="3"/>
          </p:cNvCxnSpPr>
          <p:nvPr/>
        </p:nvCxnSpPr>
        <p:spPr bwMode="auto">
          <a:xfrm flipV="1">
            <a:off x="5603482" y="3233737"/>
            <a:ext cx="739775" cy="1389063"/>
          </a:xfrm>
          <a:prstGeom prst="curvedConnector2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103"/>
          <p:cNvCxnSpPr>
            <a:cxnSpLocks noChangeShapeType="1"/>
            <a:stCxn id="72" idx="6"/>
            <a:endCxn id="70" idx="2"/>
          </p:cNvCxnSpPr>
          <p:nvPr/>
        </p:nvCxnSpPr>
        <p:spPr bwMode="auto">
          <a:xfrm flipV="1">
            <a:off x="5603482" y="3182937"/>
            <a:ext cx="719137" cy="1439863"/>
          </a:xfrm>
          <a:prstGeom prst="curvedConnector3">
            <a:avLst>
              <a:gd name="adj1" fmla="val 32227"/>
            </a:avLst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7" name="AutoShape 104"/>
          <p:cNvCxnSpPr>
            <a:cxnSpLocks noChangeShapeType="1"/>
            <a:stCxn id="70" idx="2"/>
            <a:endCxn id="73" idx="1"/>
          </p:cNvCxnSpPr>
          <p:nvPr/>
        </p:nvCxnSpPr>
        <p:spPr bwMode="auto">
          <a:xfrm>
            <a:off x="6322619" y="3182937"/>
            <a:ext cx="596900" cy="7397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8" name="AutoShape 106"/>
          <p:cNvCxnSpPr>
            <a:cxnSpLocks noChangeShapeType="1"/>
            <a:stCxn id="73" idx="4"/>
            <a:endCxn id="63" idx="0"/>
          </p:cNvCxnSpPr>
          <p:nvPr/>
        </p:nvCxnSpPr>
        <p:spPr bwMode="auto">
          <a:xfrm>
            <a:off x="6971907" y="4046537"/>
            <a:ext cx="173037" cy="5270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9" name="AutoShape 107"/>
          <p:cNvCxnSpPr>
            <a:cxnSpLocks noChangeShapeType="1"/>
            <a:stCxn id="69" idx="4"/>
            <a:endCxn id="72" idx="1"/>
          </p:cNvCxnSpPr>
          <p:nvPr/>
        </p:nvCxnSpPr>
        <p:spPr bwMode="auto">
          <a:xfrm>
            <a:off x="4884344" y="3614737"/>
            <a:ext cx="595313" cy="9556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0" name="Text Box 109"/>
          <p:cNvSpPr txBox="1">
            <a:spLocks noChangeArrowheads="1"/>
          </p:cNvSpPr>
          <p:nvPr/>
        </p:nvSpPr>
        <p:spPr bwMode="auto">
          <a:xfrm>
            <a:off x="7237019" y="1833562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(G)=4</a:t>
            </a:r>
            <a:endParaRPr kumimoji="1" lang="en-US" altLang="zh-CN" sz="2400" b="1">
              <a:solidFill>
                <a:srgbClr val="FF33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1" name="Text Box 110"/>
          <p:cNvSpPr txBox="1">
            <a:spLocks noChangeArrowheads="1"/>
          </p:cNvSpPr>
          <p:nvPr/>
        </p:nvSpPr>
        <p:spPr bwMode="auto">
          <a:xfrm>
            <a:off x="3781032" y="4570412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2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2" charset="0"/>
                <a:ea typeface="宋体" panose="02010600030101010101" pitchFamily="2" charset="-122"/>
              </a:rPr>
              <a:t>(G)=0</a:t>
            </a:r>
            <a:endParaRPr kumimoji="1" lang="en-US" altLang="zh-CN" sz="2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8" grpId="0"/>
      <p:bldP spid="60" grpId="0"/>
      <p:bldP spid="62" grpId="0"/>
      <p:bldP spid="67" grpId="0"/>
      <p:bldP spid="90" grpId="0"/>
      <p:bldP spid="9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12318" y="738188"/>
            <a:ext cx="7489825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00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如果图的每条边是二结点构成的有序对，则该图称为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有向图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(Directed Graph)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，上文所定义的图都是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无向图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(Undirected Graph)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。有向图中边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是两条不同的边，对于边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始点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终点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   有向图中，结点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的度分为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入度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，即与该结点相关联并以该结点为终点的边的数目，以及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出度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即与该结点相关联并以该结点为始点的边的数目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分别记作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deg</a:t>
            </a:r>
            <a:r>
              <a:rPr lang="en-US" altLang="zh-CN" sz="2400" baseline="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deg</a:t>
            </a:r>
            <a:r>
              <a:rPr lang="en-US" altLang="zh-CN" sz="2400" baseline="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+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56" name="Group 53"/>
          <p:cNvGrpSpPr/>
          <p:nvPr/>
        </p:nvGrpSpPr>
        <p:grpSpPr bwMode="auto">
          <a:xfrm>
            <a:off x="2217082" y="1989138"/>
            <a:ext cx="3351213" cy="1947862"/>
            <a:chOff x="1488" y="1888"/>
            <a:chExt cx="2111" cy="1227"/>
          </a:xfrm>
        </p:grpSpPr>
        <p:grpSp>
          <p:nvGrpSpPr>
            <p:cNvPr id="57" name="Group 54"/>
            <p:cNvGrpSpPr/>
            <p:nvPr/>
          </p:nvGrpSpPr>
          <p:grpSpPr bwMode="auto">
            <a:xfrm>
              <a:off x="1488" y="1888"/>
              <a:ext cx="2111" cy="1212"/>
              <a:chOff x="1488" y="1792"/>
              <a:chExt cx="2111" cy="1212"/>
            </a:xfrm>
          </p:grpSpPr>
          <p:sp>
            <p:nvSpPr>
              <p:cNvPr id="60" name="Oval 55"/>
              <p:cNvSpPr>
                <a:spLocks noChangeArrowheads="1"/>
              </p:cNvSpPr>
              <p:nvPr/>
            </p:nvSpPr>
            <p:spPr bwMode="auto">
              <a:xfrm>
                <a:off x="2032" y="223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Oval 56"/>
              <p:cNvSpPr>
                <a:spLocks noChangeArrowheads="1"/>
              </p:cNvSpPr>
              <p:nvPr/>
            </p:nvSpPr>
            <p:spPr bwMode="auto">
              <a:xfrm>
                <a:off x="2984" y="2006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Oval 57"/>
              <p:cNvSpPr>
                <a:spLocks noChangeArrowheads="1"/>
              </p:cNvSpPr>
              <p:nvPr/>
            </p:nvSpPr>
            <p:spPr bwMode="auto">
              <a:xfrm>
                <a:off x="2304" y="2369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Oval 58"/>
              <p:cNvSpPr>
                <a:spLocks noChangeArrowheads="1"/>
              </p:cNvSpPr>
              <p:nvPr/>
            </p:nvSpPr>
            <p:spPr bwMode="auto">
              <a:xfrm>
                <a:off x="2440" y="291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Oval 59"/>
              <p:cNvSpPr>
                <a:spLocks noChangeArrowheads="1"/>
              </p:cNvSpPr>
              <p:nvPr/>
            </p:nvSpPr>
            <p:spPr bwMode="auto">
              <a:xfrm>
                <a:off x="3347" y="2505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Line 60"/>
              <p:cNvSpPr>
                <a:spLocks noChangeShapeType="1"/>
              </p:cNvSpPr>
              <p:nvPr/>
            </p:nvSpPr>
            <p:spPr bwMode="auto">
              <a:xfrm flipV="1">
                <a:off x="2123" y="2051"/>
                <a:ext cx="862" cy="2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Line 61"/>
              <p:cNvSpPr>
                <a:spLocks noChangeShapeType="1"/>
              </p:cNvSpPr>
              <p:nvPr/>
            </p:nvSpPr>
            <p:spPr bwMode="auto">
              <a:xfrm>
                <a:off x="2077" y="2323"/>
                <a:ext cx="408" cy="6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Line 62"/>
              <p:cNvSpPr>
                <a:spLocks noChangeShapeType="1"/>
              </p:cNvSpPr>
              <p:nvPr/>
            </p:nvSpPr>
            <p:spPr bwMode="auto">
              <a:xfrm>
                <a:off x="3030" y="2051"/>
                <a:ext cx="363" cy="4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Text Box 63"/>
              <p:cNvSpPr txBox="1">
                <a:spLocks noChangeArrowheads="1"/>
              </p:cNvSpPr>
              <p:nvPr/>
            </p:nvSpPr>
            <p:spPr bwMode="auto">
              <a:xfrm>
                <a:off x="3075" y="1792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69" name="Text Box 64"/>
              <p:cNvSpPr txBox="1">
                <a:spLocks noChangeArrowheads="1"/>
              </p:cNvSpPr>
              <p:nvPr/>
            </p:nvSpPr>
            <p:spPr bwMode="auto">
              <a:xfrm>
                <a:off x="2032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0" name="Text Box 65"/>
              <p:cNvSpPr txBox="1">
                <a:spLocks noChangeArrowheads="1"/>
              </p:cNvSpPr>
              <p:nvPr/>
            </p:nvSpPr>
            <p:spPr bwMode="auto">
              <a:xfrm>
                <a:off x="2395" y="2283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1" name="Text Box 66"/>
              <p:cNvSpPr txBox="1">
                <a:spLocks noChangeArrowheads="1"/>
              </p:cNvSpPr>
              <p:nvPr/>
            </p:nvSpPr>
            <p:spPr bwMode="auto">
              <a:xfrm>
                <a:off x="3483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2" name="Text Box 67"/>
              <p:cNvSpPr txBox="1">
                <a:spLocks noChangeArrowheads="1"/>
              </p:cNvSpPr>
              <p:nvPr/>
            </p:nvSpPr>
            <p:spPr bwMode="auto">
              <a:xfrm>
                <a:off x="1488" y="1883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3" name="Freeform 68"/>
              <p:cNvSpPr/>
              <p:nvPr/>
            </p:nvSpPr>
            <p:spPr bwMode="auto">
              <a:xfrm>
                <a:off x="2485" y="2051"/>
                <a:ext cx="590" cy="907"/>
              </a:xfrm>
              <a:custGeom>
                <a:avLst/>
                <a:gdLst>
                  <a:gd name="T0" fmla="*/ 590 w 590"/>
                  <a:gd name="T1" fmla="*/ 0 h 907"/>
                  <a:gd name="T2" fmla="*/ 499 w 590"/>
                  <a:gd name="T3" fmla="*/ 499 h 907"/>
                  <a:gd name="T4" fmla="*/ 318 w 590"/>
                  <a:gd name="T5" fmla="*/ 771 h 907"/>
                  <a:gd name="T6" fmla="*/ 0 w 590"/>
                  <a:gd name="T7" fmla="*/ 907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0" h="907">
                    <a:moveTo>
                      <a:pt x="590" y="0"/>
                    </a:moveTo>
                    <a:cubicBezTo>
                      <a:pt x="567" y="185"/>
                      <a:pt x="544" y="371"/>
                      <a:pt x="499" y="499"/>
                    </a:cubicBezTo>
                    <a:cubicBezTo>
                      <a:pt x="454" y="627"/>
                      <a:pt x="401" y="703"/>
                      <a:pt x="318" y="771"/>
                    </a:cubicBezTo>
                    <a:cubicBezTo>
                      <a:pt x="235" y="839"/>
                      <a:pt x="53" y="884"/>
                      <a:pt x="0" y="907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69"/>
              <p:cNvSpPr/>
              <p:nvPr/>
            </p:nvSpPr>
            <p:spPr bwMode="auto">
              <a:xfrm>
                <a:off x="2485" y="2051"/>
                <a:ext cx="499" cy="862"/>
              </a:xfrm>
              <a:custGeom>
                <a:avLst/>
                <a:gdLst>
                  <a:gd name="T0" fmla="*/ 499 w 499"/>
                  <a:gd name="T1" fmla="*/ 0 h 862"/>
                  <a:gd name="T2" fmla="*/ 273 w 499"/>
                  <a:gd name="T3" fmla="*/ 182 h 862"/>
                  <a:gd name="T4" fmla="*/ 137 w 499"/>
                  <a:gd name="T5" fmla="*/ 363 h 862"/>
                  <a:gd name="T6" fmla="*/ 46 w 499"/>
                  <a:gd name="T7" fmla="*/ 590 h 862"/>
                  <a:gd name="T8" fmla="*/ 0 w 499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862">
                    <a:moveTo>
                      <a:pt x="499" y="0"/>
                    </a:moveTo>
                    <a:cubicBezTo>
                      <a:pt x="416" y="60"/>
                      <a:pt x="333" y="121"/>
                      <a:pt x="273" y="182"/>
                    </a:cubicBezTo>
                    <a:cubicBezTo>
                      <a:pt x="213" y="243"/>
                      <a:pt x="175" y="295"/>
                      <a:pt x="137" y="363"/>
                    </a:cubicBezTo>
                    <a:cubicBezTo>
                      <a:pt x="99" y="431"/>
                      <a:pt x="69" y="507"/>
                      <a:pt x="46" y="590"/>
                    </a:cubicBezTo>
                    <a:cubicBezTo>
                      <a:pt x="23" y="673"/>
                      <a:pt x="8" y="817"/>
                      <a:pt x="0" y="862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Text Box 70"/>
              <p:cNvSpPr txBox="1">
                <a:spLocks noChangeArrowheads="1"/>
              </p:cNvSpPr>
              <p:nvPr/>
            </p:nvSpPr>
            <p:spPr bwMode="auto">
              <a:xfrm>
                <a:off x="2349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6" name="Text Box 71"/>
              <p:cNvSpPr txBox="1">
                <a:spLocks noChangeArrowheads="1"/>
              </p:cNvSpPr>
              <p:nvPr/>
            </p:nvSpPr>
            <p:spPr bwMode="auto">
              <a:xfrm>
                <a:off x="1941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7" name="Text Box 72"/>
              <p:cNvSpPr txBox="1">
                <a:spLocks noChangeArrowheads="1"/>
              </p:cNvSpPr>
              <p:nvPr/>
            </p:nvSpPr>
            <p:spPr bwMode="auto">
              <a:xfrm>
                <a:off x="2848" y="2646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8" name="Text Box 73"/>
              <p:cNvSpPr txBox="1">
                <a:spLocks noChangeArrowheads="1"/>
              </p:cNvSpPr>
              <p:nvPr/>
            </p:nvSpPr>
            <p:spPr bwMode="auto">
              <a:xfrm>
                <a:off x="3257" y="2147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79" name="Text Box 74"/>
              <p:cNvSpPr txBox="1">
                <a:spLocks noChangeArrowheads="1"/>
              </p:cNvSpPr>
              <p:nvPr/>
            </p:nvSpPr>
            <p:spPr bwMode="auto">
              <a:xfrm>
                <a:off x="2622" y="2328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cxnSp>
            <p:nvCxnSpPr>
              <p:cNvPr id="80" name="AutoShape 75"/>
              <p:cNvCxnSpPr>
                <a:cxnSpLocks noChangeShapeType="1"/>
                <a:stCxn id="60" idx="0"/>
                <a:endCxn id="60" idx="3"/>
              </p:cNvCxnSpPr>
              <p:nvPr/>
            </p:nvCxnSpPr>
            <p:spPr bwMode="auto">
              <a:xfrm rot="16200000" flipH="1" flipV="1">
                <a:off x="2023" y="2255"/>
                <a:ext cx="78" cy="33"/>
              </a:xfrm>
              <a:prstGeom prst="curvedConnector5">
                <a:avLst>
                  <a:gd name="adj1" fmla="val -261542"/>
                  <a:gd name="adj2" fmla="val 939394"/>
                  <a:gd name="adj3" fmla="val 225639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8" name="Oval 76"/>
            <p:cNvSpPr>
              <a:spLocks noChangeArrowheads="1"/>
            </p:cNvSpPr>
            <p:nvPr/>
          </p:nvSpPr>
          <p:spPr bwMode="auto">
            <a:xfrm>
              <a:off x="3456" y="302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77"/>
            <p:cNvSpPr>
              <a:spLocks noChangeShapeType="1"/>
            </p:cNvSpPr>
            <p:nvPr/>
          </p:nvSpPr>
          <p:spPr bwMode="auto">
            <a:xfrm>
              <a:off x="3408" y="2688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1" name="Group 128"/>
          <p:cNvGrpSpPr/>
          <p:nvPr/>
        </p:nvGrpSpPr>
        <p:grpSpPr bwMode="auto">
          <a:xfrm>
            <a:off x="6106457" y="1985963"/>
            <a:ext cx="3351213" cy="1947862"/>
            <a:chOff x="1488" y="1888"/>
            <a:chExt cx="2111" cy="1227"/>
          </a:xfrm>
        </p:grpSpPr>
        <p:grpSp>
          <p:nvGrpSpPr>
            <p:cNvPr id="82" name="Group 129"/>
            <p:cNvGrpSpPr/>
            <p:nvPr/>
          </p:nvGrpSpPr>
          <p:grpSpPr bwMode="auto">
            <a:xfrm>
              <a:off x="1488" y="1888"/>
              <a:ext cx="2111" cy="1212"/>
              <a:chOff x="1488" y="1792"/>
              <a:chExt cx="2111" cy="1212"/>
            </a:xfrm>
          </p:grpSpPr>
          <p:sp>
            <p:nvSpPr>
              <p:cNvPr id="85" name="Oval 130"/>
              <p:cNvSpPr>
                <a:spLocks noChangeArrowheads="1"/>
              </p:cNvSpPr>
              <p:nvPr/>
            </p:nvSpPr>
            <p:spPr bwMode="auto">
              <a:xfrm>
                <a:off x="2032" y="223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Oval 131"/>
              <p:cNvSpPr>
                <a:spLocks noChangeArrowheads="1"/>
              </p:cNvSpPr>
              <p:nvPr/>
            </p:nvSpPr>
            <p:spPr bwMode="auto">
              <a:xfrm>
                <a:off x="2984" y="2006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Oval 132"/>
              <p:cNvSpPr>
                <a:spLocks noChangeArrowheads="1"/>
              </p:cNvSpPr>
              <p:nvPr/>
            </p:nvSpPr>
            <p:spPr bwMode="auto">
              <a:xfrm>
                <a:off x="2304" y="2369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Oval 133"/>
              <p:cNvSpPr>
                <a:spLocks noChangeArrowheads="1"/>
              </p:cNvSpPr>
              <p:nvPr/>
            </p:nvSpPr>
            <p:spPr bwMode="auto">
              <a:xfrm>
                <a:off x="2440" y="291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Oval 134"/>
              <p:cNvSpPr>
                <a:spLocks noChangeArrowheads="1"/>
              </p:cNvSpPr>
              <p:nvPr/>
            </p:nvSpPr>
            <p:spPr bwMode="auto">
              <a:xfrm>
                <a:off x="3347" y="2505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Line 135"/>
              <p:cNvSpPr>
                <a:spLocks noChangeShapeType="1"/>
              </p:cNvSpPr>
              <p:nvPr/>
            </p:nvSpPr>
            <p:spPr bwMode="auto">
              <a:xfrm flipV="1">
                <a:off x="2123" y="2051"/>
                <a:ext cx="862" cy="2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Line 136"/>
              <p:cNvSpPr>
                <a:spLocks noChangeShapeType="1"/>
              </p:cNvSpPr>
              <p:nvPr/>
            </p:nvSpPr>
            <p:spPr bwMode="auto">
              <a:xfrm>
                <a:off x="2077" y="2323"/>
                <a:ext cx="408" cy="6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Line 137"/>
              <p:cNvSpPr>
                <a:spLocks noChangeShapeType="1"/>
              </p:cNvSpPr>
              <p:nvPr/>
            </p:nvSpPr>
            <p:spPr bwMode="auto">
              <a:xfrm>
                <a:off x="3030" y="2051"/>
                <a:ext cx="363" cy="4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Text Box 138"/>
              <p:cNvSpPr txBox="1">
                <a:spLocks noChangeArrowheads="1"/>
              </p:cNvSpPr>
              <p:nvPr/>
            </p:nvSpPr>
            <p:spPr bwMode="auto">
              <a:xfrm>
                <a:off x="3075" y="1792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94" name="Text Box 139"/>
              <p:cNvSpPr txBox="1">
                <a:spLocks noChangeArrowheads="1"/>
              </p:cNvSpPr>
              <p:nvPr/>
            </p:nvSpPr>
            <p:spPr bwMode="auto">
              <a:xfrm>
                <a:off x="2032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95" name="Text Box 140"/>
              <p:cNvSpPr txBox="1">
                <a:spLocks noChangeArrowheads="1"/>
              </p:cNvSpPr>
              <p:nvPr/>
            </p:nvSpPr>
            <p:spPr bwMode="auto">
              <a:xfrm>
                <a:off x="2395" y="2283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96" name="Text Box 141"/>
              <p:cNvSpPr txBox="1">
                <a:spLocks noChangeArrowheads="1"/>
              </p:cNvSpPr>
              <p:nvPr/>
            </p:nvSpPr>
            <p:spPr bwMode="auto">
              <a:xfrm>
                <a:off x="3483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97" name="Text Box 142"/>
              <p:cNvSpPr txBox="1">
                <a:spLocks noChangeArrowheads="1"/>
              </p:cNvSpPr>
              <p:nvPr/>
            </p:nvSpPr>
            <p:spPr bwMode="auto">
              <a:xfrm>
                <a:off x="1488" y="1883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98" name="Freeform 143"/>
              <p:cNvSpPr/>
              <p:nvPr/>
            </p:nvSpPr>
            <p:spPr bwMode="auto">
              <a:xfrm>
                <a:off x="2485" y="2051"/>
                <a:ext cx="590" cy="907"/>
              </a:xfrm>
              <a:custGeom>
                <a:avLst/>
                <a:gdLst>
                  <a:gd name="T0" fmla="*/ 590 w 590"/>
                  <a:gd name="T1" fmla="*/ 0 h 907"/>
                  <a:gd name="T2" fmla="*/ 499 w 590"/>
                  <a:gd name="T3" fmla="*/ 499 h 907"/>
                  <a:gd name="T4" fmla="*/ 318 w 590"/>
                  <a:gd name="T5" fmla="*/ 771 h 907"/>
                  <a:gd name="T6" fmla="*/ 0 w 590"/>
                  <a:gd name="T7" fmla="*/ 907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0" h="907">
                    <a:moveTo>
                      <a:pt x="590" y="0"/>
                    </a:moveTo>
                    <a:cubicBezTo>
                      <a:pt x="567" y="185"/>
                      <a:pt x="544" y="371"/>
                      <a:pt x="499" y="499"/>
                    </a:cubicBezTo>
                    <a:cubicBezTo>
                      <a:pt x="454" y="627"/>
                      <a:pt x="401" y="703"/>
                      <a:pt x="318" y="771"/>
                    </a:cubicBezTo>
                    <a:cubicBezTo>
                      <a:pt x="235" y="839"/>
                      <a:pt x="53" y="884"/>
                      <a:pt x="0" y="907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144"/>
              <p:cNvSpPr/>
              <p:nvPr/>
            </p:nvSpPr>
            <p:spPr bwMode="auto">
              <a:xfrm>
                <a:off x="2485" y="2051"/>
                <a:ext cx="499" cy="862"/>
              </a:xfrm>
              <a:custGeom>
                <a:avLst/>
                <a:gdLst>
                  <a:gd name="T0" fmla="*/ 499 w 499"/>
                  <a:gd name="T1" fmla="*/ 0 h 862"/>
                  <a:gd name="T2" fmla="*/ 273 w 499"/>
                  <a:gd name="T3" fmla="*/ 182 h 862"/>
                  <a:gd name="T4" fmla="*/ 137 w 499"/>
                  <a:gd name="T5" fmla="*/ 363 h 862"/>
                  <a:gd name="T6" fmla="*/ 46 w 499"/>
                  <a:gd name="T7" fmla="*/ 590 h 862"/>
                  <a:gd name="T8" fmla="*/ 0 w 499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862">
                    <a:moveTo>
                      <a:pt x="499" y="0"/>
                    </a:moveTo>
                    <a:cubicBezTo>
                      <a:pt x="416" y="60"/>
                      <a:pt x="333" y="121"/>
                      <a:pt x="273" y="182"/>
                    </a:cubicBezTo>
                    <a:cubicBezTo>
                      <a:pt x="213" y="243"/>
                      <a:pt x="175" y="295"/>
                      <a:pt x="137" y="363"/>
                    </a:cubicBezTo>
                    <a:cubicBezTo>
                      <a:pt x="99" y="431"/>
                      <a:pt x="69" y="507"/>
                      <a:pt x="46" y="590"/>
                    </a:cubicBezTo>
                    <a:cubicBezTo>
                      <a:pt x="23" y="673"/>
                      <a:pt x="8" y="817"/>
                      <a:pt x="0" y="862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Text Box 145"/>
              <p:cNvSpPr txBox="1">
                <a:spLocks noChangeArrowheads="1"/>
              </p:cNvSpPr>
              <p:nvPr/>
            </p:nvSpPr>
            <p:spPr bwMode="auto">
              <a:xfrm>
                <a:off x="2349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101" name="Text Box 146"/>
              <p:cNvSpPr txBox="1">
                <a:spLocks noChangeArrowheads="1"/>
              </p:cNvSpPr>
              <p:nvPr/>
            </p:nvSpPr>
            <p:spPr bwMode="auto">
              <a:xfrm>
                <a:off x="1941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102" name="Text Box 147"/>
              <p:cNvSpPr txBox="1">
                <a:spLocks noChangeArrowheads="1"/>
              </p:cNvSpPr>
              <p:nvPr/>
            </p:nvSpPr>
            <p:spPr bwMode="auto">
              <a:xfrm>
                <a:off x="2848" y="2646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103" name="Text Box 148"/>
              <p:cNvSpPr txBox="1">
                <a:spLocks noChangeArrowheads="1"/>
              </p:cNvSpPr>
              <p:nvPr/>
            </p:nvSpPr>
            <p:spPr bwMode="auto">
              <a:xfrm>
                <a:off x="3257" y="2147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104" name="Text Box 149"/>
              <p:cNvSpPr txBox="1">
                <a:spLocks noChangeArrowheads="1"/>
              </p:cNvSpPr>
              <p:nvPr/>
            </p:nvSpPr>
            <p:spPr bwMode="auto">
              <a:xfrm>
                <a:off x="2622" y="2328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cxnSp>
            <p:nvCxnSpPr>
              <p:cNvPr id="105" name="AutoShape 150"/>
              <p:cNvCxnSpPr>
                <a:cxnSpLocks noChangeShapeType="1"/>
                <a:stCxn id="85" idx="0"/>
                <a:endCxn id="85" idx="3"/>
              </p:cNvCxnSpPr>
              <p:nvPr/>
            </p:nvCxnSpPr>
            <p:spPr bwMode="auto">
              <a:xfrm rot="16200000" flipH="1" flipV="1">
                <a:off x="2023" y="2255"/>
                <a:ext cx="78" cy="33"/>
              </a:xfrm>
              <a:prstGeom prst="curvedConnector5">
                <a:avLst>
                  <a:gd name="adj1" fmla="val -261542"/>
                  <a:gd name="adj2" fmla="val 939394"/>
                  <a:gd name="adj3" fmla="val 225639"/>
                </a:avLst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3" name="Oval 151"/>
            <p:cNvSpPr>
              <a:spLocks noChangeArrowheads="1"/>
            </p:cNvSpPr>
            <p:nvPr/>
          </p:nvSpPr>
          <p:spPr bwMode="auto">
            <a:xfrm>
              <a:off x="3456" y="302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4" name="Line 152"/>
            <p:cNvSpPr>
              <a:spLocks noChangeShapeType="1"/>
            </p:cNvSpPr>
            <p:nvPr/>
          </p:nvSpPr>
          <p:spPr bwMode="auto">
            <a:xfrm>
              <a:off x="3408" y="2688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3348970" y="4168775"/>
            <a:ext cx="1531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80808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无向图</a:t>
            </a:r>
            <a:endParaRPr kumimoji="1" lang="zh-CN" altLang="en-US" sz="2800" b="1">
              <a:solidFill>
                <a:srgbClr val="080808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7473295" y="4149725"/>
            <a:ext cx="1512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80808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有向图</a:t>
            </a:r>
            <a:endParaRPr kumimoji="1" lang="zh-CN" altLang="en-US" sz="2800" b="1">
              <a:solidFill>
                <a:srgbClr val="080808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08" name="Rectangle 3"/>
          <p:cNvSpPr txBox="1">
            <a:spLocks noChangeArrowheads="1"/>
          </p:cNvSpPr>
          <p:nvPr/>
        </p:nvSpPr>
        <p:spPr>
          <a:xfrm>
            <a:off x="1717457" y="914718"/>
            <a:ext cx="9490474" cy="2143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赋权图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(Weight Graph)G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是一个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三重组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&lt;V, E, g&gt;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或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四重组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&lt;V, E, f, g&gt;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，其中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是结点集合，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E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是边的集合，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f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是从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到非负实数集合的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函数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是从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E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到非负实数集合的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函数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。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grpSp>
        <p:nvGrpSpPr>
          <p:cNvPr id="109" name="Group 133"/>
          <p:cNvGrpSpPr/>
          <p:nvPr/>
        </p:nvGrpSpPr>
        <p:grpSpPr bwMode="auto">
          <a:xfrm>
            <a:off x="7954600" y="3505200"/>
            <a:ext cx="2241550" cy="2271712"/>
            <a:chOff x="3771" y="1679"/>
            <a:chExt cx="1412" cy="1431"/>
          </a:xfrm>
        </p:grpSpPr>
        <p:sp>
          <p:nvSpPr>
            <p:cNvPr id="110" name="Text Box 128"/>
            <p:cNvSpPr txBox="1">
              <a:spLocks noChangeArrowheads="1"/>
            </p:cNvSpPr>
            <p:nvPr/>
          </p:nvSpPr>
          <p:spPr bwMode="auto">
            <a:xfrm>
              <a:off x="4994" y="167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4</a:t>
              </a:r>
              <a:endParaRPr lang="en-US" altLang="zh-CN" sz="2400" b="1"/>
            </a:p>
          </p:txBody>
        </p:sp>
        <p:sp>
          <p:nvSpPr>
            <p:cNvPr id="111" name="Text Box 127"/>
            <p:cNvSpPr txBox="1">
              <a:spLocks noChangeArrowheads="1"/>
            </p:cNvSpPr>
            <p:nvPr/>
          </p:nvSpPr>
          <p:spPr bwMode="auto">
            <a:xfrm>
              <a:off x="4588" y="2528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12" name="Text Box 126"/>
            <p:cNvSpPr txBox="1">
              <a:spLocks noChangeArrowheads="1"/>
            </p:cNvSpPr>
            <p:nvPr/>
          </p:nvSpPr>
          <p:spPr bwMode="auto">
            <a:xfrm>
              <a:off x="3771" y="2528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13" name="Text Box 119"/>
            <p:cNvSpPr txBox="1">
              <a:spLocks noChangeArrowheads="1"/>
            </p:cNvSpPr>
            <p:nvPr/>
          </p:nvSpPr>
          <p:spPr bwMode="auto">
            <a:xfrm>
              <a:off x="4122" y="167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14" name="Text Box 117"/>
            <p:cNvSpPr txBox="1">
              <a:spLocks noChangeArrowheads="1"/>
            </p:cNvSpPr>
            <p:nvPr/>
          </p:nvSpPr>
          <p:spPr bwMode="auto">
            <a:xfrm>
              <a:off x="4336" y="2880"/>
              <a:ext cx="30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15" name="Oval 118"/>
            <p:cNvSpPr>
              <a:spLocks noChangeArrowheads="1"/>
            </p:cNvSpPr>
            <p:nvPr/>
          </p:nvSpPr>
          <p:spPr bwMode="auto">
            <a:xfrm>
              <a:off x="4299" y="1902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" name="Oval 120"/>
            <p:cNvSpPr>
              <a:spLocks noChangeArrowheads="1"/>
            </p:cNvSpPr>
            <p:nvPr/>
          </p:nvSpPr>
          <p:spPr bwMode="auto">
            <a:xfrm>
              <a:off x="3898" y="2538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Oval 121"/>
            <p:cNvSpPr>
              <a:spLocks noChangeArrowheads="1"/>
            </p:cNvSpPr>
            <p:nvPr/>
          </p:nvSpPr>
          <p:spPr bwMode="auto">
            <a:xfrm>
              <a:off x="5006" y="1911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8" name="Oval 122"/>
            <p:cNvSpPr>
              <a:spLocks noChangeArrowheads="1"/>
            </p:cNvSpPr>
            <p:nvPr/>
          </p:nvSpPr>
          <p:spPr bwMode="auto">
            <a:xfrm>
              <a:off x="4577" y="2538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9" name="Line 123"/>
            <p:cNvSpPr>
              <a:spLocks noChangeShapeType="1"/>
            </p:cNvSpPr>
            <p:nvPr/>
          </p:nvSpPr>
          <p:spPr bwMode="auto">
            <a:xfrm>
              <a:off x="3953" y="2563"/>
              <a:ext cx="61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0" name="Line 124"/>
            <p:cNvSpPr>
              <a:spLocks noChangeShapeType="1"/>
            </p:cNvSpPr>
            <p:nvPr/>
          </p:nvSpPr>
          <p:spPr bwMode="auto">
            <a:xfrm>
              <a:off x="4353" y="1941"/>
              <a:ext cx="235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" name="Line 125"/>
            <p:cNvSpPr>
              <a:spLocks noChangeShapeType="1"/>
            </p:cNvSpPr>
            <p:nvPr/>
          </p:nvSpPr>
          <p:spPr bwMode="auto">
            <a:xfrm flipH="1">
              <a:off x="3912" y="1950"/>
              <a:ext cx="401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" name="Line 129"/>
            <p:cNvSpPr>
              <a:spLocks noChangeShapeType="1"/>
            </p:cNvSpPr>
            <p:nvPr/>
          </p:nvSpPr>
          <p:spPr bwMode="auto">
            <a:xfrm flipH="1">
              <a:off x="4622" y="1961"/>
              <a:ext cx="400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" name="Line 130"/>
            <p:cNvSpPr>
              <a:spLocks noChangeShapeType="1"/>
            </p:cNvSpPr>
            <p:nvPr/>
          </p:nvSpPr>
          <p:spPr bwMode="auto">
            <a:xfrm flipH="1">
              <a:off x="3941" y="1938"/>
              <a:ext cx="1061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4" name="Group 131"/>
          <p:cNvGrpSpPr/>
          <p:nvPr/>
        </p:nvGrpSpPr>
        <p:grpSpPr bwMode="auto">
          <a:xfrm>
            <a:off x="2882537" y="3429000"/>
            <a:ext cx="1949450" cy="2347912"/>
            <a:chOff x="576" y="1634"/>
            <a:chExt cx="1228" cy="1479"/>
          </a:xfrm>
        </p:grpSpPr>
        <p:sp>
          <p:nvSpPr>
            <p:cNvPr id="125" name="Text Box 72"/>
            <p:cNvSpPr txBox="1">
              <a:spLocks noChangeArrowheads="1"/>
            </p:cNvSpPr>
            <p:nvPr/>
          </p:nvSpPr>
          <p:spPr bwMode="auto">
            <a:xfrm>
              <a:off x="1007" y="1634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26" name="Line 75"/>
            <p:cNvSpPr>
              <a:spLocks noChangeShapeType="1"/>
            </p:cNvSpPr>
            <p:nvPr/>
          </p:nvSpPr>
          <p:spPr bwMode="auto">
            <a:xfrm>
              <a:off x="792" y="2645"/>
              <a:ext cx="66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7" name="Line 76"/>
            <p:cNvSpPr>
              <a:spLocks noChangeShapeType="1"/>
            </p:cNvSpPr>
            <p:nvPr/>
          </p:nvSpPr>
          <p:spPr bwMode="auto">
            <a:xfrm>
              <a:off x="1192" y="1950"/>
              <a:ext cx="235" cy="6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 flipH="1">
              <a:off x="761" y="1950"/>
              <a:ext cx="400" cy="6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9" name="Text Box 78"/>
            <p:cNvSpPr txBox="1">
              <a:spLocks noChangeArrowheads="1"/>
            </p:cNvSpPr>
            <p:nvPr/>
          </p:nvSpPr>
          <p:spPr bwMode="auto">
            <a:xfrm>
              <a:off x="1020" y="2883"/>
              <a:ext cx="2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30" name="Text Box 79"/>
            <p:cNvSpPr txBox="1">
              <a:spLocks noChangeArrowheads="1"/>
            </p:cNvSpPr>
            <p:nvPr/>
          </p:nvSpPr>
          <p:spPr bwMode="auto">
            <a:xfrm>
              <a:off x="576" y="2617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31" name="Text Box 80"/>
            <p:cNvSpPr txBox="1">
              <a:spLocks noChangeArrowheads="1"/>
            </p:cNvSpPr>
            <p:nvPr/>
          </p:nvSpPr>
          <p:spPr bwMode="auto">
            <a:xfrm>
              <a:off x="1455" y="2617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32" name="Text Box 81"/>
            <p:cNvSpPr txBox="1">
              <a:spLocks noChangeArrowheads="1"/>
            </p:cNvSpPr>
            <p:nvPr/>
          </p:nvSpPr>
          <p:spPr bwMode="auto">
            <a:xfrm>
              <a:off x="1566" y="1681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4</a:t>
              </a:r>
              <a:endParaRPr lang="en-US" altLang="zh-CN" sz="2400" b="1"/>
            </a:p>
          </p:txBody>
        </p:sp>
        <p:sp>
          <p:nvSpPr>
            <p:cNvPr id="133" name="Line 82"/>
            <p:cNvSpPr>
              <a:spLocks noChangeShapeType="1"/>
            </p:cNvSpPr>
            <p:nvPr/>
          </p:nvSpPr>
          <p:spPr bwMode="auto">
            <a:xfrm flipH="1">
              <a:off x="1449" y="1961"/>
              <a:ext cx="94" cy="65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4" name="Text Box 83"/>
            <p:cNvSpPr txBox="1">
              <a:spLocks noChangeArrowheads="1"/>
            </p:cNvSpPr>
            <p:nvPr/>
          </p:nvSpPr>
          <p:spPr bwMode="auto">
            <a:xfrm>
              <a:off x="1069" y="260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5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35" name="Text Box 84"/>
            <p:cNvSpPr txBox="1">
              <a:spLocks noChangeArrowheads="1"/>
            </p:cNvSpPr>
            <p:nvPr/>
          </p:nvSpPr>
          <p:spPr bwMode="auto">
            <a:xfrm>
              <a:off x="958" y="2197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6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36" name="Text Box 85"/>
            <p:cNvSpPr txBox="1">
              <a:spLocks noChangeArrowheads="1"/>
            </p:cNvSpPr>
            <p:nvPr/>
          </p:nvSpPr>
          <p:spPr bwMode="auto">
            <a:xfrm>
              <a:off x="1492" y="217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7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37" name="Text Box 86"/>
            <p:cNvSpPr txBox="1">
              <a:spLocks noChangeArrowheads="1"/>
            </p:cNvSpPr>
            <p:nvPr/>
          </p:nvSpPr>
          <p:spPr bwMode="auto">
            <a:xfrm>
              <a:off x="1174" y="2197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6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38" name="Arc 87"/>
            <p:cNvSpPr/>
            <p:nvPr/>
          </p:nvSpPr>
          <p:spPr bwMode="auto">
            <a:xfrm flipH="1">
              <a:off x="751" y="1944"/>
              <a:ext cx="400" cy="65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9" name="Text Box 88"/>
            <p:cNvSpPr txBox="1">
              <a:spLocks noChangeArrowheads="1"/>
            </p:cNvSpPr>
            <p:nvPr/>
          </p:nvSpPr>
          <p:spPr bwMode="auto">
            <a:xfrm>
              <a:off x="689" y="2044"/>
              <a:ext cx="14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8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40" name="Arc 89"/>
            <p:cNvSpPr/>
            <p:nvPr/>
          </p:nvSpPr>
          <p:spPr bwMode="auto">
            <a:xfrm flipV="1">
              <a:off x="1474" y="1959"/>
              <a:ext cx="185" cy="6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8636"/>
                <a:gd name="T2" fmla="*/ 13279 w 21600"/>
                <a:gd name="T3" fmla="*/ 38636 h 38636"/>
                <a:gd name="T4" fmla="*/ 0 w 21600"/>
                <a:gd name="T5" fmla="*/ 21600 h 3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63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8257"/>
                    <a:pt x="18529" y="34543"/>
                    <a:pt x="13279" y="38636"/>
                  </a:cubicBezTo>
                </a:path>
                <a:path w="21600" h="3863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8257"/>
                    <a:pt x="18529" y="34543"/>
                    <a:pt x="13279" y="3863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1" name="Text Box 90"/>
            <p:cNvSpPr txBox="1">
              <a:spLocks noChangeArrowheads="1"/>
            </p:cNvSpPr>
            <p:nvPr/>
          </p:nvSpPr>
          <p:spPr bwMode="auto">
            <a:xfrm>
              <a:off x="1654" y="217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8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42" name="Oval 91"/>
            <p:cNvSpPr>
              <a:spLocks noChangeArrowheads="1"/>
            </p:cNvSpPr>
            <p:nvPr/>
          </p:nvSpPr>
          <p:spPr bwMode="auto">
            <a:xfrm>
              <a:off x="1416" y="260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" name="Oval 71"/>
            <p:cNvSpPr>
              <a:spLocks noChangeArrowheads="1"/>
            </p:cNvSpPr>
            <p:nvPr/>
          </p:nvSpPr>
          <p:spPr bwMode="auto">
            <a:xfrm>
              <a:off x="1148" y="1911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4" name="Oval 74"/>
            <p:cNvSpPr>
              <a:spLocks noChangeArrowheads="1"/>
            </p:cNvSpPr>
            <p:nvPr/>
          </p:nvSpPr>
          <p:spPr bwMode="auto">
            <a:xfrm>
              <a:off x="1532" y="192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" name="Oval 73"/>
            <p:cNvSpPr>
              <a:spLocks noChangeArrowheads="1"/>
            </p:cNvSpPr>
            <p:nvPr/>
          </p:nvSpPr>
          <p:spPr bwMode="auto">
            <a:xfrm>
              <a:off x="729" y="260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46" name="Group 132"/>
          <p:cNvGrpSpPr/>
          <p:nvPr/>
        </p:nvGrpSpPr>
        <p:grpSpPr bwMode="auto">
          <a:xfrm>
            <a:off x="5371737" y="3554412"/>
            <a:ext cx="2041525" cy="2222500"/>
            <a:chOff x="2109" y="2432"/>
            <a:chExt cx="1286" cy="1400"/>
          </a:xfrm>
        </p:grpSpPr>
        <p:sp>
          <p:nvSpPr>
            <p:cNvPr id="147" name="Text Box 102"/>
            <p:cNvSpPr txBox="1">
              <a:spLocks noChangeArrowheads="1"/>
            </p:cNvSpPr>
            <p:nvPr/>
          </p:nvSpPr>
          <p:spPr bwMode="auto">
            <a:xfrm>
              <a:off x="2245" y="3111"/>
              <a:ext cx="28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10</a:t>
              </a:r>
              <a:endParaRPr lang="en-US" altLang="zh-CN" sz="2400" b="1"/>
            </a:p>
          </p:txBody>
        </p:sp>
        <p:sp>
          <p:nvSpPr>
            <p:cNvPr id="148" name="Text Box 97"/>
            <p:cNvSpPr txBox="1">
              <a:spLocks noChangeArrowheads="1"/>
            </p:cNvSpPr>
            <p:nvPr/>
          </p:nvSpPr>
          <p:spPr bwMode="auto">
            <a:xfrm>
              <a:off x="3002" y="2567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6</a:t>
              </a:r>
              <a:endParaRPr lang="en-US" altLang="zh-CN" sz="2400" b="1"/>
            </a:p>
          </p:txBody>
        </p:sp>
        <p:sp>
          <p:nvSpPr>
            <p:cNvPr id="149" name="Text Box 94"/>
            <p:cNvSpPr txBox="1">
              <a:spLocks noChangeArrowheads="1"/>
            </p:cNvSpPr>
            <p:nvPr/>
          </p:nvSpPr>
          <p:spPr bwMode="auto">
            <a:xfrm>
              <a:off x="2308" y="2567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9</a:t>
              </a:r>
              <a:endParaRPr lang="en-US" altLang="zh-CN" sz="2400" b="1"/>
            </a:p>
          </p:txBody>
        </p:sp>
        <p:sp>
          <p:nvSpPr>
            <p:cNvPr id="150" name="Text Box 106"/>
            <p:cNvSpPr txBox="1">
              <a:spLocks noChangeArrowheads="1"/>
            </p:cNvSpPr>
            <p:nvPr/>
          </p:nvSpPr>
          <p:spPr bwMode="auto">
            <a:xfrm>
              <a:off x="3206" y="312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c</a:t>
              </a:r>
              <a:endParaRPr lang="en-US" altLang="zh-CN" sz="2400" b="1"/>
            </a:p>
          </p:txBody>
        </p:sp>
        <p:sp>
          <p:nvSpPr>
            <p:cNvPr id="151" name="Oval 93"/>
            <p:cNvSpPr>
              <a:spLocks noChangeArrowheads="1"/>
            </p:cNvSpPr>
            <p:nvPr/>
          </p:nvSpPr>
          <p:spPr bwMode="auto">
            <a:xfrm>
              <a:off x="2284" y="2567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2" name="Line 95"/>
            <p:cNvSpPr>
              <a:spLocks noChangeShapeType="1"/>
            </p:cNvSpPr>
            <p:nvPr/>
          </p:nvSpPr>
          <p:spPr bwMode="auto">
            <a:xfrm>
              <a:off x="2529" y="2694"/>
              <a:ext cx="44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" name="Oval 96"/>
            <p:cNvSpPr>
              <a:spLocks noChangeArrowheads="1"/>
            </p:cNvSpPr>
            <p:nvPr/>
          </p:nvSpPr>
          <p:spPr bwMode="auto">
            <a:xfrm>
              <a:off x="2979" y="2567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Line 98"/>
            <p:cNvSpPr>
              <a:spLocks noChangeShapeType="1"/>
            </p:cNvSpPr>
            <p:nvPr/>
          </p:nvSpPr>
          <p:spPr bwMode="auto">
            <a:xfrm>
              <a:off x="3086" y="2805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Text Box 100"/>
            <p:cNvSpPr txBox="1">
              <a:spLocks noChangeArrowheads="1"/>
            </p:cNvSpPr>
            <p:nvPr/>
          </p:nvSpPr>
          <p:spPr bwMode="auto">
            <a:xfrm>
              <a:off x="2991" y="3140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7</a:t>
              </a:r>
              <a:endParaRPr lang="en-US" altLang="zh-CN" sz="2400" b="1"/>
            </a:p>
          </p:txBody>
        </p:sp>
        <p:sp>
          <p:nvSpPr>
            <p:cNvPr id="156" name="Oval 101"/>
            <p:cNvSpPr>
              <a:spLocks noChangeArrowheads="1"/>
            </p:cNvSpPr>
            <p:nvPr/>
          </p:nvSpPr>
          <p:spPr bwMode="auto">
            <a:xfrm>
              <a:off x="2284" y="3129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Line 103"/>
            <p:cNvSpPr>
              <a:spLocks noChangeShapeType="1"/>
            </p:cNvSpPr>
            <p:nvPr/>
          </p:nvSpPr>
          <p:spPr bwMode="auto">
            <a:xfrm>
              <a:off x="2519" y="3256"/>
              <a:ext cx="44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Text Box 104"/>
            <p:cNvSpPr txBox="1">
              <a:spLocks noChangeArrowheads="1"/>
            </p:cNvSpPr>
            <p:nvPr/>
          </p:nvSpPr>
          <p:spPr bwMode="auto">
            <a:xfrm>
              <a:off x="2109" y="2543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a</a:t>
              </a:r>
              <a:endParaRPr lang="en-US" altLang="zh-CN" sz="2400" b="1"/>
            </a:p>
          </p:txBody>
        </p:sp>
        <p:sp>
          <p:nvSpPr>
            <p:cNvPr id="159" name="Text Box 105"/>
            <p:cNvSpPr txBox="1">
              <a:spLocks noChangeArrowheads="1"/>
            </p:cNvSpPr>
            <p:nvPr/>
          </p:nvSpPr>
          <p:spPr bwMode="auto">
            <a:xfrm>
              <a:off x="3206" y="2543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b</a:t>
              </a:r>
              <a:endParaRPr lang="en-US" altLang="zh-CN" sz="2400" b="1"/>
            </a:p>
          </p:txBody>
        </p:sp>
        <p:sp>
          <p:nvSpPr>
            <p:cNvPr id="160" name="Text Box 107"/>
            <p:cNvSpPr txBox="1">
              <a:spLocks noChangeArrowheads="1"/>
            </p:cNvSpPr>
            <p:nvPr/>
          </p:nvSpPr>
          <p:spPr bwMode="auto">
            <a:xfrm>
              <a:off x="2109" y="312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d</a:t>
              </a:r>
              <a:endParaRPr lang="en-US" altLang="zh-CN" sz="2400" b="1"/>
            </a:p>
          </p:txBody>
        </p:sp>
        <p:sp>
          <p:nvSpPr>
            <p:cNvPr id="161" name="Text Box 108"/>
            <p:cNvSpPr txBox="1">
              <a:spLocks noChangeArrowheads="1"/>
            </p:cNvSpPr>
            <p:nvPr/>
          </p:nvSpPr>
          <p:spPr bwMode="auto">
            <a:xfrm>
              <a:off x="2668" y="2432"/>
              <a:ext cx="2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50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62" name="Text Box 109"/>
            <p:cNvSpPr txBox="1">
              <a:spLocks noChangeArrowheads="1"/>
            </p:cNvSpPr>
            <p:nvPr/>
          </p:nvSpPr>
          <p:spPr bwMode="auto">
            <a:xfrm>
              <a:off x="3118" y="2840"/>
              <a:ext cx="2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40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63" name="Text Box 110"/>
            <p:cNvSpPr txBox="1">
              <a:spLocks noChangeArrowheads="1"/>
            </p:cNvSpPr>
            <p:nvPr/>
          </p:nvSpPr>
          <p:spPr bwMode="auto">
            <a:xfrm>
              <a:off x="2756" y="2803"/>
              <a:ext cx="3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70</a:t>
              </a:r>
              <a:endParaRPr lang="en-US" altLang="zh-CN" sz="2400" b="1"/>
            </a:p>
          </p:txBody>
        </p:sp>
        <p:sp>
          <p:nvSpPr>
            <p:cNvPr id="164" name="Text Box 111"/>
            <p:cNvSpPr txBox="1">
              <a:spLocks noChangeArrowheads="1"/>
            </p:cNvSpPr>
            <p:nvPr/>
          </p:nvSpPr>
          <p:spPr bwMode="auto">
            <a:xfrm>
              <a:off x="2634" y="3210"/>
              <a:ext cx="2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35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65" name="Text Box 112"/>
            <p:cNvSpPr txBox="1">
              <a:spLocks noChangeArrowheads="1"/>
            </p:cNvSpPr>
            <p:nvPr/>
          </p:nvSpPr>
          <p:spPr bwMode="auto">
            <a:xfrm>
              <a:off x="2633" y="3602"/>
              <a:ext cx="23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66" name="Line 113"/>
            <p:cNvSpPr>
              <a:spLocks noChangeShapeType="1"/>
            </p:cNvSpPr>
            <p:nvPr/>
          </p:nvSpPr>
          <p:spPr bwMode="auto">
            <a:xfrm>
              <a:off x="2402" y="2805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Text Box 114"/>
            <p:cNvSpPr txBox="1">
              <a:spLocks noChangeArrowheads="1"/>
            </p:cNvSpPr>
            <p:nvPr/>
          </p:nvSpPr>
          <p:spPr bwMode="auto">
            <a:xfrm>
              <a:off x="2154" y="2795"/>
              <a:ext cx="24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45</a:t>
              </a:r>
              <a:endParaRPr lang="en-US" altLang="zh-CN" sz="2400" b="1">
                <a:solidFill>
                  <a:srgbClr val="800080"/>
                </a:solidFill>
              </a:endParaRPr>
            </a:p>
          </p:txBody>
        </p:sp>
        <p:sp>
          <p:nvSpPr>
            <p:cNvPr id="168" name="Line 115"/>
            <p:cNvSpPr>
              <a:spLocks noChangeShapeType="1"/>
            </p:cNvSpPr>
            <p:nvPr/>
          </p:nvSpPr>
          <p:spPr bwMode="auto">
            <a:xfrm>
              <a:off x="2484" y="2756"/>
              <a:ext cx="519" cy="42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Oval 99"/>
            <p:cNvSpPr>
              <a:spLocks noChangeArrowheads="1"/>
            </p:cNvSpPr>
            <p:nvPr/>
          </p:nvSpPr>
          <p:spPr bwMode="auto">
            <a:xfrm>
              <a:off x="2968" y="3140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36392" y="738188"/>
            <a:ext cx="7634287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定义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 =&lt;V,E&gt;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阶图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中任何结点都与其余的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个结点相邻，则称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阶完全图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(Complete Graph)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。记作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D=&lt;V,E&gt;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阶有向图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若对于任意的结点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u,v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u≠v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) 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既有有向边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u,v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&gt;,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又有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v,u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有向完全图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r>
              <a:rPr lang="zh-CN" altLang="en-US" sz="1200" dirty="0">
                <a:solidFill>
                  <a:srgbClr val="99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1200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just">
              <a:lnSpc>
                <a:spcPct val="100000"/>
              </a:lnSpc>
              <a:buClr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 容易得到如下重要结论：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|E(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)|=n(n-1)/2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，且对于一般的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个结点的图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其边数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|E(G)|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n(n-1)/2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106" name="Group 3"/>
          <p:cNvGrpSpPr/>
          <p:nvPr/>
        </p:nvGrpSpPr>
        <p:grpSpPr bwMode="auto">
          <a:xfrm>
            <a:off x="2801828" y="738188"/>
            <a:ext cx="6172200" cy="2514600"/>
            <a:chOff x="2220" y="11424"/>
            <a:chExt cx="8306" cy="1993"/>
          </a:xfrm>
        </p:grpSpPr>
        <p:sp>
          <p:nvSpPr>
            <p:cNvPr id="111" name="AutoShape 4"/>
            <p:cNvSpPr>
              <a:spLocks noChangeAspect="1" noChangeArrowheads="1" noTextEdit="1"/>
            </p:cNvSpPr>
            <p:nvPr/>
          </p:nvSpPr>
          <p:spPr bwMode="auto">
            <a:xfrm>
              <a:off x="2220" y="11424"/>
              <a:ext cx="8306" cy="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Oval 5"/>
            <p:cNvSpPr>
              <a:spLocks noChangeArrowheads="1"/>
            </p:cNvSpPr>
            <p:nvPr/>
          </p:nvSpPr>
          <p:spPr bwMode="auto">
            <a:xfrm>
              <a:off x="5720" y="1185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6"/>
            <p:cNvSpPr>
              <a:spLocks noChangeArrowheads="1"/>
            </p:cNvSpPr>
            <p:nvPr/>
          </p:nvSpPr>
          <p:spPr bwMode="auto">
            <a:xfrm>
              <a:off x="6643" y="12337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7"/>
            <p:cNvSpPr>
              <a:spLocks noChangeArrowheads="1"/>
            </p:cNvSpPr>
            <p:nvPr/>
          </p:nvSpPr>
          <p:spPr bwMode="auto">
            <a:xfrm>
              <a:off x="3579" y="1191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8"/>
            <p:cNvSpPr>
              <a:spLocks noChangeArrowheads="1"/>
            </p:cNvSpPr>
            <p:nvPr/>
          </p:nvSpPr>
          <p:spPr bwMode="auto">
            <a:xfrm>
              <a:off x="4976" y="1242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Line 9"/>
            <p:cNvSpPr>
              <a:spLocks noChangeShapeType="1"/>
            </p:cNvSpPr>
            <p:nvPr/>
          </p:nvSpPr>
          <p:spPr bwMode="auto">
            <a:xfrm>
              <a:off x="2410" y="11947"/>
              <a:ext cx="11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Line 10"/>
            <p:cNvSpPr>
              <a:spLocks noChangeShapeType="1"/>
            </p:cNvSpPr>
            <p:nvPr/>
          </p:nvSpPr>
          <p:spPr bwMode="auto">
            <a:xfrm>
              <a:off x="2316" y="12041"/>
              <a:ext cx="0" cy="1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Line 11"/>
            <p:cNvSpPr>
              <a:spLocks noChangeShapeType="1"/>
            </p:cNvSpPr>
            <p:nvPr/>
          </p:nvSpPr>
          <p:spPr bwMode="auto">
            <a:xfrm>
              <a:off x="2410" y="13271"/>
              <a:ext cx="11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>
              <a:off x="3639" y="12041"/>
              <a:ext cx="0" cy="1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Line 13"/>
            <p:cNvSpPr>
              <a:spLocks noChangeShapeType="1"/>
            </p:cNvSpPr>
            <p:nvPr/>
          </p:nvSpPr>
          <p:spPr bwMode="auto">
            <a:xfrm>
              <a:off x="2316" y="11947"/>
              <a:ext cx="1323" cy="1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Line 14"/>
            <p:cNvSpPr>
              <a:spLocks noChangeShapeType="1"/>
            </p:cNvSpPr>
            <p:nvPr/>
          </p:nvSpPr>
          <p:spPr bwMode="auto">
            <a:xfrm flipV="1">
              <a:off x="2410" y="12048"/>
              <a:ext cx="1128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Line 15"/>
            <p:cNvSpPr>
              <a:spLocks noChangeShapeType="1"/>
            </p:cNvSpPr>
            <p:nvPr/>
          </p:nvSpPr>
          <p:spPr bwMode="auto">
            <a:xfrm flipV="1">
              <a:off x="5058" y="11947"/>
              <a:ext cx="662" cy="4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Line 16"/>
            <p:cNvSpPr>
              <a:spLocks noChangeShapeType="1"/>
            </p:cNvSpPr>
            <p:nvPr/>
          </p:nvSpPr>
          <p:spPr bwMode="auto">
            <a:xfrm>
              <a:off x="5820" y="11903"/>
              <a:ext cx="845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Line 17"/>
            <p:cNvSpPr>
              <a:spLocks noChangeShapeType="1"/>
            </p:cNvSpPr>
            <p:nvPr/>
          </p:nvSpPr>
          <p:spPr bwMode="auto">
            <a:xfrm flipV="1">
              <a:off x="5094" y="12385"/>
              <a:ext cx="1513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5437" y="12415"/>
              <a:ext cx="1283" cy="8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Line 19"/>
            <p:cNvSpPr>
              <a:spLocks noChangeShapeType="1"/>
            </p:cNvSpPr>
            <p:nvPr/>
          </p:nvSpPr>
          <p:spPr bwMode="auto">
            <a:xfrm flipH="1">
              <a:off x="5342" y="11892"/>
              <a:ext cx="478" cy="13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20"/>
            <p:cNvSpPr>
              <a:spLocks noChangeArrowheads="1"/>
            </p:cNvSpPr>
            <p:nvPr/>
          </p:nvSpPr>
          <p:spPr bwMode="auto">
            <a:xfrm>
              <a:off x="5322" y="1321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21"/>
            <p:cNvSpPr>
              <a:spLocks noChangeArrowheads="1"/>
            </p:cNvSpPr>
            <p:nvPr/>
          </p:nvSpPr>
          <p:spPr bwMode="auto">
            <a:xfrm>
              <a:off x="3573" y="1319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22"/>
            <p:cNvSpPr>
              <a:spLocks noChangeArrowheads="1"/>
            </p:cNvSpPr>
            <p:nvPr/>
          </p:nvSpPr>
          <p:spPr bwMode="auto">
            <a:xfrm>
              <a:off x="2292" y="13179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23"/>
            <p:cNvSpPr>
              <a:spLocks noChangeArrowheads="1"/>
            </p:cNvSpPr>
            <p:nvPr/>
          </p:nvSpPr>
          <p:spPr bwMode="auto">
            <a:xfrm>
              <a:off x="10336" y="1284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24"/>
            <p:cNvSpPr>
              <a:spLocks noChangeArrowheads="1"/>
            </p:cNvSpPr>
            <p:nvPr/>
          </p:nvSpPr>
          <p:spPr bwMode="auto">
            <a:xfrm>
              <a:off x="9107" y="1142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25"/>
            <p:cNvSpPr>
              <a:spLocks noChangeArrowheads="1"/>
            </p:cNvSpPr>
            <p:nvPr/>
          </p:nvSpPr>
          <p:spPr bwMode="auto">
            <a:xfrm>
              <a:off x="7782" y="12936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3" name="AutoShape 26"/>
            <p:cNvCxnSpPr>
              <a:cxnSpLocks noChangeShapeType="1"/>
              <a:stCxn id="132" idx="4"/>
              <a:endCxn id="130" idx="4"/>
            </p:cNvCxnSpPr>
            <p:nvPr/>
          </p:nvCxnSpPr>
          <p:spPr bwMode="auto">
            <a:xfrm rot="5400000" flipH="1" flipV="1">
              <a:off x="9057" y="11703"/>
              <a:ext cx="95" cy="2554"/>
            </a:xfrm>
            <a:prstGeom prst="curvedConnector3">
              <a:avLst>
                <a:gd name="adj1" fmla="val -377894"/>
              </a:avLst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27"/>
            <p:cNvCxnSpPr>
              <a:cxnSpLocks noChangeShapeType="1"/>
              <a:stCxn id="130" idx="1"/>
              <a:endCxn id="132" idx="7"/>
            </p:cNvCxnSpPr>
            <p:nvPr/>
          </p:nvCxnSpPr>
          <p:spPr bwMode="auto">
            <a:xfrm rot="16200000" flipH="1" flipV="1">
              <a:off x="9057" y="11657"/>
              <a:ext cx="95" cy="2489"/>
            </a:xfrm>
            <a:prstGeom prst="curvedConnector3">
              <a:avLst>
                <a:gd name="adj1" fmla="val -392630"/>
              </a:avLst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28"/>
            <p:cNvCxnSpPr>
              <a:cxnSpLocks noChangeShapeType="1"/>
              <a:stCxn id="131" idx="2"/>
              <a:endCxn id="132" idx="0"/>
            </p:cNvCxnSpPr>
            <p:nvPr/>
          </p:nvCxnSpPr>
          <p:spPr bwMode="auto">
            <a:xfrm rot="10800000" flipV="1">
              <a:off x="7828" y="11470"/>
              <a:ext cx="1279" cy="146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29"/>
            <p:cNvCxnSpPr>
              <a:cxnSpLocks noChangeShapeType="1"/>
            </p:cNvCxnSpPr>
            <p:nvPr/>
          </p:nvCxnSpPr>
          <p:spPr bwMode="auto">
            <a:xfrm rot="5400000" flipH="1">
              <a:off x="9139" y="11543"/>
              <a:ext cx="1349" cy="1203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7" name="AutoShape 30"/>
            <p:cNvCxnSpPr>
              <a:cxnSpLocks noChangeShapeType="1"/>
            </p:cNvCxnSpPr>
            <p:nvPr/>
          </p:nvCxnSpPr>
          <p:spPr bwMode="auto">
            <a:xfrm flipV="1">
              <a:off x="7959" y="11518"/>
              <a:ext cx="1163" cy="144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8" name="AutoShape 31"/>
            <p:cNvCxnSpPr>
              <a:cxnSpLocks noChangeShapeType="1"/>
              <a:stCxn id="131" idx="5"/>
              <a:endCxn id="130" idx="2"/>
            </p:cNvCxnSpPr>
            <p:nvPr/>
          </p:nvCxnSpPr>
          <p:spPr bwMode="auto">
            <a:xfrm rot="16200000" flipH="1">
              <a:off x="9068" y="11619"/>
              <a:ext cx="1385" cy="1151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sp>
          <p:nvSpPr>
            <p:cNvPr id="139" name="Oval 32"/>
            <p:cNvSpPr>
              <a:spLocks noChangeArrowheads="1"/>
            </p:cNvSpPr>
            <p:nvPr/>
          </p:nvSpPr>
          <p:spPr bwMode="auto">
            <a:xfrm>
              <a:off x="2268" y="1191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7" name="Text Box 36"/>
          <p:cNvSpPr txBox="1">
            <a:spLocks noChangeArrowheads="1"/>
          </p:cNvSpPr>
          <p:nvPr/>
        </p:nvSpPr>
        <p:spPr bwMode="auto">
          <a:xfrm>
            <a:off x="3088249" y="3436321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(a)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Text Box 37"/>
          <p:cNvSpPr txBox="1">
            <a:spLocks noChangeArrowheads="1"/>
          </p:cNvSpPr>
          <p:nvPr/>
        </p:nvSpPr>
        <p:spPr bwMode="auto">
          <a:xfrm>
            <a:off x="5145649" y="3436321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(b)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Text Box 38"/>
          <p:cNvSpPr txBox="1">
            <a:spLocks noChangeArrowheads="1"/>
          </p:cNvSpPr>
          <p:nvPr/>
        </p:nvSpPr>
        <p:spPr bwMode="auto">
          <a:xfrm>
            <a:off x="7736449" y="3436321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(c)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Rectangle 39"/>
          <p:cNvSpPr>
            <a:spLocks noChangeArrowheads="1"/>
          </p:cNvSpPr>
          <p:nvPr/>
        </p:nvSpPr>
        <p:spPr bwMode="auto">
          <a:xfrm>
            <a:off x="2315369" y="4162426"/>
            <a:ext cx="7561262" cy="22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为四个结点的完全图，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(b)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不是完全图，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(c)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是有向完全图。</a:t>
            </a:r>
            <a:endParaRPr lang="zh-CN" altLang="en-US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矩形 102403"/>
          <p:cNvSpPr/>
          <p:nvPr/>
        </p:nvSpPr>
        <p:spPr>
          <a:xfrm>
            <a:off x="1473142" y="1557136"/>
            <a:ext cx="7544435" cy="3261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图的表示的三种方法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）集合表示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）邻接表（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adjacency list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）表示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、邻接矩阵（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adjacency matrix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）表示             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、关联矩阵（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incidence matrix</a:t>
            </a: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）表示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103426"/>
          <p:cNvSpPr txBox="1"/>
          <p:nvPr/>
        </p:nvSpPr>
        <p:spPr>
          <a:xfrm>
            <a:off x="2013049" y="1134571"/>
            <a:ext cx="3744595" cy="486029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邻接矩阵及其应用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03427"/>
          <p:cNvGrpSpPr/>
          <p:nvPr/>
        </p:nvGrpSpPr>
        <p:grpSpPr>
          <a:xfrm>
            <a:off x="2662019" y="2108661"/>
            <a:ext cx="1809750" cy="1584325"/>
            <a:chOff x="0" y="0"/>
            <a:chExt cx="941" cy="695"/>
          </a:xfrm>
        </p:grpSpPr>
        <p:sp>
          <p:nvSpPr>
            <p:cNvPr id="8" name="文本框 103428"/>
            <p:cNvSpPr txBox="1"/>
            <p:nvPr/>
          </p:nvSpPr>
          <p:spPr>
            <a:xfrm>
              <a:off x="360" y="0"/>
              <a:ext cx="42" cy="1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algn="just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  <a:endParaRPr lang="en-US" altLang="zh-CN" sz="3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椭圆 103429"/>
            <p:cNvSpPr/>
            <p:nvPr/>
          </p:nvSpPr>
          <p:spPr>
            <a:xfrm>
              <a:off x="408" y="86"/>
              <a:ext cx="36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103430"/>
            <p:cNvSpPr/>
            <p:nvPr/>
          </p:nvSpPr>
          <p:spPr>
            <a:xfrm>
              <a:off x="158" y="643"/>
              <a:ext cx="37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3431"/>
            <p:cNvSpPr/>
            <p:nvPr/>
          </p:nvSpPr>
          <p:spPr>
            <a:xfrm>
              <a:off x="667" y="638"/>
              <a:ext cx="36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03432"/>
            <p:cNvSpPr/>
            <p:nvPr/>
          </p:nvSpPr>
          <p:spPr>
            <a:xfrm>
              <a:off x="413" y="388"/>
              <a:ext cx="36" cy="37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3" name="直接连接符 103433"/>
            <p:cNvSpPr/>
            <p:nvPr/>
          </p:nvSpPr>
          <p:spPr>
            <a:xfrm>
              <a:off x="201" y="672"/>
              <a:ext cx="46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4" name="直接连接符 103434"/>
            <p:cNvSpPr/>
            <p:nvPr/>
          </p:nvSpPr>
          <p:spPr>
            <a:xfrm flipH="1">
              <a:off x="187" y="422"/>
              <a:ext cx="221" cy="2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5" name="直接连接符 103435"/>
            <p:cNvSpPr/>
            <p:nvPr/>
          </p:nvSpPr>
          <p:spPr>
            <a:xfrm>
              <a:off x="456" y="417"/>
              <a:ext cx="216" cy="21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6" name="直接连接符 103436"/>
            <p:cNvSpPr/>
            <p:nvPr/>
          </p:nvSpPr>
          <p:spPr>
            <a:xfrm flipH="1">
              <a:off x="177" y="120"/>
              <a:ext cx="236" cy="51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7" name="直接连接符 103437"/>
            <p:cNvSpPr/>
            <p:nvPr/>
          </p:nvSpPr>
          <p:spPr>
            <a:xfrm>
              <a:off x="432" y="124"/>
              <a:ext cx="245" cy="51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8" name="文本框 103438"/>
            <p:cNvSpPr txBox="1"/>
            <p:nvPr/>
          </p:nvSpPr>
          <p:spPr>
            <a:xfrm>
              <a:off x="360" y="374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e</a:t>
              </a:r>
              <a:endParaRPr lang="en-US" altLang="zh-CN" sz="3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文本框 103439"/>
            <p:cNvSpPr txBox="1"/>
            <p:nvPr/>
          </p:nvSpPr>
          <p:spPr>
            <a:xfrm>
              <a:off x="0" y="561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d</a:t>
              </a:r>
              <a:endParaRPr lang="en-US" altLang="zh-CN" sz="3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03440"/>
            <p:cNvSpPr txBox="1"/>
            <p:nvPr/>
          </p:nvSpPr>
          <p:spPr>
            <a:xfrm>
              <a:off x="682" y="561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c</a:t>
              </a:r>
              <a:endParaRPr lang="en-US" altLang="zh-CN" sz="3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直接连接符 103441"/>
            <p:cNvSpPr/>
            <p:nvPr/>
          </p:nvSpPr>
          <p:spPr>
            <a:xfrm flipV="1">
              <a:off x="696" y="81"/>
              <a:ext cx="144" cy="56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2" name="直接连接符 103442"/>
            <p:cNvSpPr/>
            <p:nvPr/>
          </p:nvSpPr>
          <p:spPr>
            <a:xfrm flipV="1">
              <a:off x="427" y="81"/>
              <a:ext cx="432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3" name="椭圆 103443"/>
            <p:cNvSpPr/>
            <p:nvPr/>
          </p:nvSpPr>
          <p:spPr>
            <a:xfrm>
              <a:off x="825" y="62"/>
              <a:ext cx="37" cy="3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103444"/>
            <p:cNvSpPr txBox="1"/>
            <p:nvPr/>
          </p:nvSpPr>
          <p:spPr>
            <a:xfrm>
              <a:off x="894" y="4"/>
              <a:ext cx="47" cy="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just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endParaRPr lang="en-US" altLang="zh-CN" sz="3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103445"/>
          <p:cNvSpPr/>
          <p:nvPr/>
        </p:nvSpPr>
        <p:spPr>
          <a:xfrm>
            <a:off x="1185644" y="2718261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6" name="对象 103446"/>
          <p:cNvGraphicFramePr>
            <a:graphicFrameLocks noChangeAspect="1"/>
          </p:cNvGraphicFramePr>
          <p:nvPr/>
        </p:nvGraphicFramePr>
        <p:xfrm>
          <a:off x="6118007" y="1964199"/>
          <a:ext cx="1693862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2" imgW="1252220" imgH="1379855" progId="">
                  <p:embed/>
                </p:oleObj>
              </mc:Choice>
              <mc:Fallback>
                <p:oleObj name="" r:id="rId2" imgW="1252220" imgH="1379855" progId="">
                  <p:embed/>
                  <p:pic>
                    <p:nvPicPr>
                      <p:cNvPr id="0" name="对象 10344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8007" y="1964199"/>
                        <a:ext cx="1693862" cy="187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103447"/>
          <p:cNvSpPr/>
          <p:nvPr/>
        </p:nvSpPr>
        <p:spPr>
          <a:xfrm>
            <a:off x="5341719" y="2642061"/>
            <a:ext cx="1122363" cy="457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1400">
                <a:latin typeface="Tahoma" panose="020B0604030504040204" pitchFamily="2" charset="0"/>
                <a:ea typeface="宋体" panose="02010600030101010101" pitchFamily="2" charset="-122"/>
              </a:rPr>
              <a:t>A(G)=</a:t>
            </a:r>
            <a:r>
              <a:rPr lang="en-US" altLang="zh-CN">
                <a:latin typeface="Tahoma" panose="020B0604030504040204" pitchFamily="2" charset="0"/>
                <a:ea typeface="宋体" panose="02010600030101010101" pitchFamily="2" charset="-122"/>
              </a:rPr>
              <a:t> </a:t>
            </a:r>
            <a:endParaRPr lang="en-US" altLang="zh-CN">
              <a:latin typeface="Tahoma" panose="020B0604030504040204" pitchFamily="2" charset="0"/>
              <a:ea typeface="宋体" panose="02010600030101010101" pitchFamily="2" charset="-122"/>
            </a:endParaRPr>
          </a:p>
        </p:txBody>
      </p:sp>
      <p:pic>
        <p:nvPicPr>
          <p:cNvPr id="28" name="图片 1034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32" y="4124786"/>
            <a:ext cx="3816350" cy="194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1034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469" y="4124786"/>
            <a:ext cx="3671888" cy="187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103450"/>
          <p:cNvSpPr/>
          <p:nvPr/>
        </p:nvSpPr>
        <p:spPr>
          <a:xfrm>
            <a:off x="3933607" y="4283536"/>
            <a:ext cx="144462" cy="1584325"/>
          </a:xfrm>
          <a:prstGeom prst="rect">
            <a:avLst/>
          </a:prstGeom>
          <a:noFill/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1" name="文本框 103451"/>
          <p:cNvSpPr txBox="1"/>
          <p:nvPr/>
        </p:nvSpPr>
        <p:spPr>
          <a:xfrm>
            <a:off x="2181007" y="5243974"/>
            <a:ext cx="28892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>
                <a:latin typeface="Comic Sans MS" panose="030F0702030302020204" pitchFamily="66" charset="0"/>
                <a:ea typeface="宋体" panose="02010600030101010101" pitchFamily="2" charset="-122"/>
              </a:rPr>
              <a:t>c</a:t>
            </a:r>
            <a:endParaRPr lang="en-US" altLang="zh-CN" sz="16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2" name="文本框 103452"/>
          <p:cNvSpPr txBox="1"/>
          <p:nvPr/>
        </p:nvSpPr>
        <p:spPr>
          <a:xfrm>
            <a:off x="3486249" y="3915236"/>
            <a:ext cx="118237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>
                <a:latin typeface="Comic Sans MS" panose="030F0702030302020204" pitchFamily="66" charset="0"/>
                <a:ea typeface="宋体" panose="02010600030101010101" pitchFamily="2" charset="-122"/>
              </a:rPr>
              <a:t>a b </a:t>
            </a:r>
            <a:r>
              <a:rPr lang="en-US" altLang="zh-CN" sz="16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</a:t>
            </a:r>
            <a:r>
              <a:rPr lang="en-US" altLang="zh-CN" sz="1600">
                <a:latin typeface="Comic Sans MS" panose="030F0702030302020204" pitchFamily="66" charset="0"/>
                <a:ea typeface="宋体" panose="02010600030101010101" pitchFamily="2" charset="-122"/>
              </a:rPr>
              <a:t> d e</a:t>
            </a:r>
            <a:endParaRPr lang="en-US" altLang="zh-CN" sz="16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3" name="文本框 103453"/>
          <p:cNvSpPr txBox="1"/>
          <p:nvPr/>
        </p:nvSpPr>
        <p:spPr>
          <a:xfrm>
            <a:off x="2012732" y="4267661"/>
            <a:ext cx="1512887" cy="21002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4" name="内容占位符 103454"/>
          <p:cNvGraphicFramePr>
            <a:graphicFrameLocks noChangeAspect="1"/>
          </p:cNvGraphicFramePr>
          <p:nvPr/>
        </p:nvGraphicFramePr>
        <p:xfrm>
          <a:off x="2404844" y="3940636"/>
          <a:ext cx="10810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6" imgW="1252220" imgH="1379855" progId="">
                  <p:embed/>
                </p:oleObj>
              </mc:Choice>
              <mc:Fallback>
                <p:oleObj name="" r:id="rId6" imgW="1252220" imgH="1379855" progId="">
                  <p:embed/>
                  <p:pic>
                    <p:nvPicPr>
                      <p:cNvPr id="0" name="内容占位符 10345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4844" y="3940636"/>
                        <a:ext cx="1081088" cy="20161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103455"/>
          <p:cNvSpPr/>
          <p:nvPr/>
        </p:nvSpPr>
        <p:spPr>
          <a:xfrm>
            <a:off x="2558832" y="5291599"/>
            <a:ext cx="936625" cy="28892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6" name="文本框 103456"/>
          <p:cNvSpPr txBox="1"/>
          <p:nvPr/>
        </p:nvSpPr>
        <p:spPr>
          <a:xfrm>
            <a:off x="1717457" y="4955049"/>
            <a:ext cx="73660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latin typeface="Tahoma" panose="020B0604030504040204" pitchFamily="2" charset="0"/>
                <a:ea typeface="宋体" panose="02010600030101010101" pitchFamily="2" charset="-122"/>
              </a:rPr>
              <a:t>A(G)</a:t>
            </a:r>
            <a:r>
              <a:rPr lang="en-US" altLang="zh-CN" sz="1400" baseline="30000">
                <a:latin typeface="Tahoma" panose="020B0604030504040204" pitchFamily="2" charset="0"/>
                <a:ea typeface="宋体" panose="02010600030101010101" pitchFamily="2" charset="-122"/>
              </a:rPr>
              <a:t>2</a:t>
            </a:r>
            <a:r>
              <a:rPr lang="en-US" altLang="zh-CN" sz="1400">
                <a:latin typeface="Tahoma" panose="020B0604030504040204" pitchFamily="2" charset="0"/>
                <a:ea typeface="宋体" panose="02010600030101010101" pitchFamily="2" charset="-122"/>
              </a:rPr>
              <a:t>=</a:t>
            </a:r>
            <a:endParaRPr lang="en-US" altLang="zh-CN" sz="1400">
              <a:latin typeface="Tahom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37" name="矩形 103457"/>
          <p:cNvSpPr/>
          <p:nvPr/>
        </p:nvSpPr>
        <p:spPr>
          <a:xfrm>
            <a:off x="5122644" y="5421774"/>
            <a:ext cx="144463" cy="288925"/>
          </a:xfrm>
          <a:prstGeom prst="rect">
            <a:avLst/>
          </a:prstGeom>
          <a:noFill/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8" name="文本框 103458"/>
          <p:cNvSpPr txBox="1"/>
          <p:nvPr/>
        </p:nvSpPr>
        <p:spPr>
          <a:xfrm>
            <a:off x="2314357" y="5278899"/>
            <a:ext cx="215900" cy="3349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x-none" sz="1600" dirty="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endParaRPr lang="zh-CN" altLang="en-US" sz="16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5" name="图片 4" descr="Euler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03" y="1907461"/>
            <a:ext cx="21494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99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47" y="1625367"/>
            <a:ext cx="2556021" cy="377504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399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68" y="1625367"/>
            <a:ext cx="2516697" cy="377504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09081" y="260059"/>
            <a:ext cx="8496300" cy="650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en-US" altLang="zh-CN" sz="2400" dirty="0">
                <a:solidFill>
                  <a:srgbClr val="99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</a:t>
            </a:r>
            <a:endParaRPr lang="zh-CN" altLang="en-US" sz="1000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3400" indent="-533400" algn="just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Times New Roman" panose="02020603050405020304" pitchFamily="2" charset="0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令图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G=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），称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(V′,E′)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的子图（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），当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 algn="just">
              <a:lnSpc>
                <a:spcPct val="110000"/>
              </a:lnSpc>
            </a:pPr>
            <a:r>
              <a:rPr kumimoji="0"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</a:t>
            </a:r>
            <a:r>
              <a:rPr kumimoji="0"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(1)V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；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(2)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对任意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相关联的结点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 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的子图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超图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母图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，记作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≠G(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即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真子图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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生成子图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Spanning 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≠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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为结点集，以两端点均在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中的全体边为边集的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的子图，称为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结点集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导出的导出子图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Derived 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	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≠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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为边集，以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中边关联的结点的全体为结点集的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的子图，称为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边集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E</a:t>
            </a:r>
            <a:r>
              <a:rPr lang="en-US" altLang="zh-CN" sz="2400" baseline="-250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导出的导出子图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5" name="Group 164"/>
          <p:cNvGrpSpPr/>
          <p:nvPr/>
        </p:nvGrpSpPr>
        <p:grpSpPr bwMode="auto">
          <a:xfrm>
            <a:off x="1600200" y="1162050"/>
            <a:ext cx="7078663" cy="5143500"/>
            <a:chOff x="1008" y="732"/>
            <a:chExt cx="4459" cy="3240"/>
          </a:xfrm>
        </p:grpSpPr>
        <p:grpSp>
          <p:nvGrpSpPr>
            <p:cNvPr id="6" name="Group 139"/>
            <p:cNvGrpSpPr/>
            <p:nvPr/>
          </p:nvGrpSpPr>
          <p:grpSpPr bwMode="auto">
            <a:xfrm>
              <a:off x="4128" y="2436"/>
              <a:ext cx="1339" cy="1536"/>
              <a:chOff x="4224" y="2496"/>
              <a:chExt cx="1339" cy="1536"/>
            </a:xfrm>
          </p:grpSpPr>
          <p:sp>
            <p:nvSpPr>
              <p:cNvPr id="81" name="Oval 112"/>
              <p:cNvSpPr>
                <a:spLocks noChangeArrowheads="1"/>
              </p:cNvSpPr>
              <p:nvPr/>
            </p:nvSpPr>
            <p:spPr bwMode="auto">
              <a:xfrm>
                <a:off x="5472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Oval 113"/>
              <p:cNvSpPr>
                <a:spLocks noChangeArrowheads="1"/>
              </p:cNvSpPr>
              <p:nvPr/>
            </p:nvSpPr>
            <p:spPr bwMode="auto">
              <a:xfrm>
                <a:off x="5467" y="37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" name="Oval 114"/>
              <p:cNvSpPr>
                <a:spLocks noChangeArrowheads="1"/>
              </p:cNvSpPr>
              <p:nvPr/>
            </p:nvSpPr>
            <p:spPr bwMode="auto">
              <a:xfrm>
                <a:off x="4224" y="37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115"/>
              <p:cNvSpPr>
                <a:spLocks noChangeArrowheads="1"/>
              </p:cNvSpPr>
              <p:nvPr/>
            </p:nvSpPr>
            <p:spPr bwMode="auto">
              <a:xfrm>
                <a:off x="4224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" name="Oval 116"/>
              <p:cNvSpPr>
                <a:spLocks noChangeArrowheads="1"/>
              </p:cNvSpPr>
              <p:nvPr/>
            </p:nvSpPr>
            <p:spPr bwMode="auto">
              <a:xfrm>
                <a:off x="5244" y="272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Oval 117"/>
              <p:cNvSpPr>
                <a:spLocks noChangeArrowheads="1"/>
              </p:cNvSpPr>
              <p:nvPr/>
            </p:nvSpPr>
            <p:spPr bwMode="auto">
              <a:xfrm>
                <a:off x="5244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Oval 118"/>
              <p:cNvSpPr>
                <a:spLocks noChangeArrowheads="1"/>
              </p:cNvSpPr>
              <p:nvPr/>
            </p:nvSpPr>
            <p:spPr bwMode="auto">
              <a:xfrm>
                <a:off x="4452" y="272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Oval 119"/>
              <p:cNvSpPr>
                <a:spLocks noChangeArrowheads="1"/>
              </p:cNvSpPr>
              <p:nvPr/>
            </p:nvSpPr>
            <p:spPr bwMode="auto">
              <a:xfrm>
                <a:off x="4447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Text Box 132"/>
              <p:cNvSpPr txBox="1">
                <a:spLocks noChangeArrowheads="1"/>
              </p:cNvSpPr>
              <p:nvPr/>
            </p:nvSpPr>
            <p:spPr bwMode="auto">
              <a:xfrm>
                <a:off x="4596" y="3840"/>
                <a:ext cx="60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 dirty="0"/>
                  <a:t>G</a:t>
                </a:r>
                <a:r>
                  <a:rPr lang="zh-CN" altLang="en-US" sz="2000" b="0" dirty="0"/>
                  <a:t>的零图</a:t>
                </a:r>
                <a:endParaRPr lang="zh-CN" altLang="en-US" sz="2000" b="0" dirty="0"/>
              </a:p>
            </p:txBody>
          </p:sp>
        </p:grpSp>
        <p:grpSp>
          <p:nvGrpSpPr>
            <p:cNvPr id="7" name="Group 149"/>
            <p:cNvGrpSpPr/>
            <p:nvPr/>
          </p:nvGrpSpPr>
          <p:grpSpPr bwMode="auto">
            <a:xfrm>
              <a:off x="4085" y="732"/>
              <a:ext cx="1339" cy="1464"/>
              <a:chOff x="4181" y="816"/>
              <a:chExt cx="1339" cy="1464"/>
            </a:xfrm>
          </p:grpSpPr>
          <p:sp>
            <p:nvSpPr>
              <p:cNvPr id="65" name="Oval 28"/>
              <p:cNvSpPr>
                <a:spLocks noChangeArrowheads="1"/>
              </p:cNvSpPr>
              <p:nvPr/>
            </p:nvSpPr>
            <p:spPr bwMode="auto">
              <a:xfrm>
                <a:off x="5429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Oval 29"/>
              <p:cNvSpPr>
                <a:spLocks noChangeArrowheads="1"/>
              </p:cNvSpPr>
              <p:nvPr/>
            </p:nvSpPr>
            <p:spPr bwMode="auto">
              <a:xfrm>
                <a:off x="5424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Oval 30"/>
              <p:cNvSpPr>
                <a:spLocks noChangeArrowheads="1"/>
              </p:cNvSpPr>
              <p:nvPr/>
            </p:nvSpPr>
            <p:spPr bwMode="auto">
              <a:xfrm>
                <a:off x="4181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31"/>
              <p:cNvSpPr>
                <a:spLocks noChangeArrowheads="1"/>
              </p:cNvSpPr>
              <p:nvPr/>
            </p:nvSpPr>
            <p:spPr bwMode="auto">
              <a:xfrm>
                <a:off x="4181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Oval 32"/>
              <p:cNvSpPr>
                <a:spLocks noChangeArrowheads="1"/>
              </p:cNvSpPr>
              <p:nvPr/>
            </p:nvSpPr>
            <p:spPr bwMode="auto">
              <a:xfrm>
                <a:off x="5201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Oval 33"/>
              <p:cNvSpPr>
                <a:spLocks noChangeArrowheads="1"/>
              </p:cNvSpPr>
              <p:nvPr/>
            </p:nvSpPr>
            <p:spPr bwMode="auto">
              <a:xfrm>
                <a:off x="5201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Oval 34"/>
              <p:cNvSpPr>
                <a:spLocks noChangeArrowheads="1"/>
              </p:cNvSpPr>
              <p:nvPr/>
            </p:nvSpPr>
            <p:spPr bwMode="auto">
              <a:xfrm>
                <a:off x="4409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35"/>
              <p:cNvSpPr>
                <a:spLocks noChangeArrowheads="1"/>
              </p:cNvSpPr>
              <p:nvPr/>
            </p:nvSpPr>
            <p:spPr bwMode="auto">
              <a:xfrm>
                <a:off x="4404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Freeform 36"/>
              <p:cNvSpPr/>
              <p:nvPr/>
            </p:nvSpPr>
            <p:spPr bwMode="auto">
              <a:xfrm>
                <a:off x="4254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Freeform 37"/>
              <p:cNvSpPr/>
              <p:nvPr/>
            </p:nvSpPr>
            <p:spPr bwMode="auto">
              <a:xfrm>
                <a:off x="5279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Freeform 40"/>
              <p:cNvSpPr/>
              <p:nvPr/>
            </p:nvSpPr>
            <p:spPr bwMode="auto">
              <a:xfrm>
                <a:off x="4200" y="903"/>
                <a:ext cx="1" cy="1176"/>
              </a:xfrm>
              <a:custGeom>
                <a:avLst/>
                <a:gdLst>
                  <a:gd name="T0" fmla="*/ 0 w 1"/>
                  <a:gd name="T1" fmla="*/ 0 h 1176"/>
                  <a:gd name="T2" fmla="*/ 0 w 1"/>
                  <a:gd name="T3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76">
                    <a:moveTo>
                      <a:pt x="0" y="0"/>
                    </a:moveTo>
                    <a:lnTo>
                      <a:pt x="0" y="117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Freeform 42"/>
              <p:cNvSpPr/>
              <p:nvPr/>
            </p:nvSpPr>
            <p:spPr bwMode="auto">
              <a:xfrm>
                <a:off x="5496" y="90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Freeform 45"/>
              <p:cNvSpPr/>
              <p:nvPr/>
            </p:nvSpPr>
            <p:spPr bwMode="auto">
              <a:xfrm>
                <a:off x="4494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46"/>
              <p:cNvSpPr/>
              <p:nvPr/>
            </p:nvSpPr>
            <p:spPr bwMode="auto">
              <a:xfrm>
                <a:off x="4440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Freeform 47"/>
              <p:cNvSpPr/>
              <p:nvPr/>
            </p:nvSpPr>
            <p:spPr bwMode="auto">
              <a:xfrm>
                <a:off x="5259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Text Box 134"/>
              <p:cNvSpPr txBox="1">
                <a:spLocks noChangeArrowheads="1"/>
              </p:cNvSpPr>
              <p:nvPr/>
            </p:nvSpPr>
            <p:spPr bwMode="auto">
              <a:xfrm>
                <a:off x="4373" y="2088"/>
                <a:ext cx="96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的生成子图</a:t>
                </a:r>
                <a:endParaRPr lang="zh-CN" altLang="en-US" sz="2000" b="0"/>
              </a:p>
            </p:txBody>
          </p:sp>
        </p:grpSp>
        <p:grpSp>
          <p:nvGrpSpPr>
            <p:cNvPr id="8" name="Group 138"/>
            <p:cNvGrpSpPr/>
            <p:nvPr/>
          </p:nvGrpSpPr>
          <p:grpSpPr bwMode="auto">
            <a:xfrm>
              <a:off x="1008" y="2412"/>
              <a:ext cx="1339" cy="1512"/>
              <a:chOff x="1104" y="2496"/>
              <a:chExt cx="1339" cy="1512"/>
            </a:xfrm>
          </p:grpSpPr>
          <p:sp>
            <p:nvSpPr>
              <p:cNvPr id="49" name="Oval 70"/>
              <p:cNvSpPr>
                <a:spLocks noChangeArrowheads="1"/>
              </p:cNvSpPr>
              <p:nvPr/>
            </p:nvSpPr>
            <p:spPr bwMode="auto">
              <a:xfrm>
                <a:off x="2352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71"/>
              <p:cNvSpPr>
                <a:spLocks noChangeArrowheads="1"/>
              </p:cNvSpPr>
              <p:nvPr/>
            </p:nvSpPr>
            <p:spPr bwMode="auto">
              <a:xfrm>
                <a:off x="2347" y="37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73"/>
              <p:cNvSpPr>
                <a:spLocks noChangeArrowheads="1"/>
              </p:cNvSpPr>
              <p:nvPr/>
            </p:nvSpPr>
            <p:spPr bwMode="auto">
              <a:xfrm>
                <a:off x="1104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74"/>
              <p:cNvSpPr>
                <a:spLocks noChangeArrowheads="1"/>
              </p:cNvSpPr>
              <p:nvPr/>
            </p:nvSpPr>
            <p:spPr bwMode="auto">
              <a:xfrm>
                <a:off x="2124" y="272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Oval 75"/>
              <p:cNvSpPr>
                <a:spLocks noChangeArrowheads="1"/>
              </p:cNvSpPr>
              <p:nvPr/>
            </p:nvSpPr>
            <p:spPr bwMode="auto">
              <a:xfrm>
                <a:off x="2124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76"/>
              <p:cNvSpPr>
                <a:spLocks noChangeArrowheads="1"/>
              </p:cNvSpPr>
              <p:nvPr/>
            </p:nvSpPr>
            <p:spPr bwMode="auto">
              <a:xfrm>
                <a:off x="1332" y="272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Oval 77"/>
              <p:cNvSpPr>
                <a:spLocks noChangeArrowheads="1"/>
              </p:cNvSpPr>
              <p:nvPr/>
            </p:nvSpPr>
            <p:spPr bwMode="auto">
              <a:xfrm>
                <a:off x="1327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78"/>
              <p:cNvSpPr/>
              <p:nvPr/>
            </p:nvSpPr>
            <p:spPr bwMode="auto">
              <a:xfrm>
                <a:off x="1177" y="258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79"/>
              <p:cNvSpPr/>
              <p:nvPr/>
            </p:nvSpPr>
            <p:spPr bwMode="auto">
              <a:xfrm>
                <a:off x="2202" y="258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80"/>
              <p:cNvSpPr/>
              <p:nvPr/>
            </p:nvSpPr>
            <p:spPr bwMode="auto">
              <a:xfrm>
                <a:off x="2206" y="360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Freeform 84"/>
              <p:cNvSpPr/>
              <p:nvPr/>
            </p:nvSpPr>
            <p:spPr bwMode="auto">
              <a:xfrm>
                <a:off x="2419" y="258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85"/>
              <p:cNvSpPr/>
              <p:nvPr/>
            </p:nvSpPr>
            <p:spPr bwMode="auto">
              <a:xfrm>
                <a:off x="1183" y="2520"/>
                <a:ext cx="1176" cy="1"/>
              </a:xfrm>
              <a:custGeom>
                <a:avLst/>
                <a:gdLst>
                  <a:gd name="T0" fmla="*/ 0 w 1176"/>
                  <a:gd name="T1" fmla="*/ 0 h 1"/>
                  <a:gd name="T2" fmla="*/ 1176 w 1176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6" h="1">
                    <a:moveTo>
                      <a:pt x="0" y="0"/>
                    </a:moveTo>
                    <a:lnTo>
                      <a:pt x="1176" y="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Freeform 87"/>
              <p:cNvSpPr/>
              <p:nvPr/>
            </p:nvSpPr>
            <p:spPr bwMode="auto">
              <a:xfrm>
                <a:off x="1417" y="357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Freeform 88"/>
              <p:cNvSpPr/>
              <p:nvPr/>
            </p:nvSpPr>
            <p:spPr bwMode="auto">
              <a:xfrm>
                <a:off x="1363" y="282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Freeform 89"/>
              <p:cNvSpPr/>
              <p:nvPr/>
            </p:nvSpPr>
            <p:spPr bwMode="auto">
              <a:xfrm>
                <a:off x="2182" y="282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Text Box 137"/>
              <p:cNvSpPr txBox="1">
                <a:spLocks noChangeArrowheads="1"/>
              </p:cNvSpPr>
              <p:nvPr/>
            </p:nvSpPr>
            <p:spPr bwMode="auto">
              <a:xfrm>
                <a:off x="1380" y="3816"/>
                <a:ext cx="76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的真子图</a:t>
                </a:r>
                <a:endParaRPr lang="zh-CN" altLang="en-US" sz="2000" b="0"/>
              </a:p>
            </p:txBody>
          </p:sp>
        </p:grpSp>
        <p:grpSp>
          <p:nvGrpSpPr>
            <p:cNvPr id="9" name="Group 147"/>
            <p:cNvGrpSpPr/>
            <p:nvPr/>
          </p:nvGrpSpPr>
          <p:grpSpPr bwMode="auto">
            <a:xfrm>
              <a:off x="2592" y="732"/>
              <a:ext cx="1339" cy="1464"/>
              <a:chOff x="2736" y="816"/>
              <a:chExt cx="1339" cy="1464"/>
            </a:xfrm>
          </p:grpSpPr>
          <p:sp>
            <p:nvSpPr>
              <p:cNvPr id="32" name="Oval 6"/>
              <p:cNvSpPr>
                <a:spLocks noChangeArrowheads="1"/>
              </p:cNvSpPr>
              <p:nvPr/>
            </p:nvSpPr>
            <p:spPr bwMode="auto">
              <a:xfrm>
                <a:off x="3984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7"/>
              <p:cNvSpPr>
                <a:spLocks noChangeArrowheads="1"/>
              </p:cNvSpPr>
              <p:nvPr/>
            </p:nvSpPr>
            <p:spPr bwMode="auto">
              <a:xfrm>
                <a:off x="3979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8"/>
              <p:cNvSpPr>
                <a:spLocks noChangeArrowheads="1"/>
              </p:cNvSpPr>
              <p:nvPr/>
            </p:nvSpPr>
            <p:spPr bwMode="auto">
              <a:xfrm>
                <a:off x="2736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9"/>
              <p:cNvSpPr>
                <a:spLocks noChangeArrowheads="1"/>
              </p:cNvSpPr>
              <p:nvPr/>
            </p:nvSpPr>
            <p:spPr bwMode="auto">
              <a:xfrm>
                <a:off x="2736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Oval 10"/>
              <p:cNvSpPr>
                <a:spLocks noChangeArrowheads="1"/>
              </p:cNvSpPr>
              <p:nvPr/>
            </p:nvSpPr>
            <p:spPr bwMode="auto">
              <a:xfrm>
                <a:off x="3756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Oval 11"/>
              <p:cNvSpPr>
                <a:spLocks noChangeArrowheads="1"/>
              </p:cNvSpPr>
              <p:nvPr/>
            </p:nvSpPr>
            <p:spPr bwMode="auto">
              <a:xfrm>
                <a:off x="3756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Oval 12"/>
              <p:cNvSpPr>
                <a:spLocks noChangeArrowheads="1"/>
              </p:cNvSpPr>
              <p:nvPr/>
            </p:nvSpPr>
            <p:spPr bwMode="auto">
              <a:xfrm>
                <a:off x="2964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39" name="Oval 13"/>
              <p:cNvSpPr>
                <a:spLocks noChangeArrowheads="1"/>
              </p:cNvSpPr>
              <p:nvPr/>
            </p:nvSpPr>
            <p:spPr bwMode="auto">
              <a:xfrm>
                <a:off x="2959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Freeform 14"/>
              <p:cNvSpPr/>
              <p:nvPr/>
            </p:nvSpPr>
            <p:spPr bwMode="auto">
              <a:xfrm>
                <a:off x="2809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Freeform 15"/>
              <p:cNvSpPr/>
              <p:nvPr/>
            </p:nvSpPr>
            <p:spPr bwMode="auto">
              <a:xfrm>
                <a:off x="3834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Freeform 16"/>
              <p:cNvSpPr/>
              <p:nvPr/>
            </p:nvSpPr>
            <p:spPr bwMode="auto">
              <a:xfrm>
                <a:off x="3838" y="192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2807" y="1919"/>
                <a:ext cx="164" cy="161"/>
              </a:xfrm>
              <a:custGeom>
                <a:avLst/>
                <a:gdLst>
                  <a:gd name="T0" fmla="*/ 164 w 164"/>
                  <a:gd name="T1" fmla="*/ 0 h 161"/>
                  <a:gd name="T2" fmla="*/ 0 w 164"/>
                  <a:gd name="T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61">
                    <a:moveTo>
                      <a:pt x="164" y="0"/>
                    </a:moveTo>
                    <a:lnTo>
                      <a:pt x="0" y="16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3052" y="1080"/>
                <a:ext cx="705" cy="3"/>
              </a:xfrm>
              <a:custGeom>
                <a:avLst/>
                <a:gdLst>
                  <a:gd name="T0" fmla="*/ 0 w 705"/>
                  <a:gd name="T1" fmla="*/ 3 h 3"/>
                  <a:gd name="T2" fmla="*/ 705 w 705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3"/>
                    </a:moveTo>
                    <a:lnTo>
                      <a:pt x="70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3049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2995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3814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Text Box 141"/>
              <p:cNvSpPr txBox="1">
                <a:spLocks noChangeArrowheads="1"/>
              </p:cNvSpPr>
              <p:nvPr/>
            </p:nvSpPr>
            <p:spPr bwMode="auto">
              <a:xfrm>
                <a:off x="2940" y="2088"/>
                <a:ext cx="9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的生成子图</a:t>
                </a:r>
                <a:endParaRPr lang="zh-CN" altLang="en-US" sz="2000" b="0"/>
              </a:p>
            </p:txBody>
          </p:sp>
        </p:grpSp>
        <p:grpSp>
          <p:nvGrpSpPr>
            <p:cNvPr id="10" name="Group 146"/>
            <p:cNvGrpSpPr/>
            <p:nvPr/>
          </p:nvGrpSpPr>
          <p:grpSpPr bwMode="auto">
            <a:xfrm>
              <a:off x="1013" y="732"/>
              <a:ext cx="1339" cy="1512"/>
              <a:chOff x="1109" y="816"/>
              <a:chExt cx="1339" cy="1512"/>
            </a:xfrm>
          </p:grpSpPr>
          <p:sp>
            <p:nvSpPr>
              <p:cNvPr id="11" name="Oval 49"/>
              <p:cNvSpPr>
                <a:spLocks noChangeArrowheads="1"/>
              </p:cNvSpPr>
              <p:nvPr/>
            </p:nvSpPr>
            <p:spPr bwMode="auto">
              <a:xfrm>
                <a:off x="2357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Oval 50"/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Oval 51"/>
              <p:cNvSpPr>
                <a:spLocks noChangeArrowheads="1"/>
              </p:cNvSpPr>
              <p:nvPr/>
            </p:nvSpPr>
            <p:spPr bwMode="auto">
              <a:xfrm>
                <a:off x="1109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Oval 52"/>
              <p:cNvSpPr>
                <a:spLocks noChangeArrowheads="1"/>
              </p:cNvSpPr>
              <p:nvPr/>
            </p:nvSpPr>
            <p:spPr bwMode="auto">
              <a:xfrm>
                <a:off x="1109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Oval 53"/>
              <p:cNvSpPr>
                <a:spLocks noChangeArrowheads="1"/>
              </p:cNvSpPr>
              <p:nvPr/>
            </p:nvSpPr>
            <p:spPr bwMode="auto">
              <a:xfrm>
                <a:off x="2129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Oval 54"/>
              <p:cNvSpPr>
                <a:spLocks noChangeArrowheads="1"/>
              </p:cNvSpPr>
              <p:nvPr/>
            </p:nvSpPr>
            <p:spPr bwMode="auto">
              <a:xfrm>
                <a:off x="2129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Oval 55"/>
              <p:cNvSpPr>
                <a:spLocks noChangeArrowheads="1"/>
              </p:cNvSpPr>
              <p:nvPr/>
            </p:nvSpPr>
            <p:spPr bwMode="auto">
              <a:xfrm>
                <a:off x="1337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56"/>
              <p:cNvSpPr>
                <a:spLocks noChangeArrowheads="1"/>
              </p:cNvSpPr>
              <p:nvPr/>
            </p:nvSpPr>
            <p:spPr bwMode="auto">
              <a:xfrm>
                <a:off x="1332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57"/>
              <p:cNvSpPr/>
              <p:nvPr/>
            </p:nvSpPr>
            <p:spPr bwMode="auto">
              <a:xfrm>
                <a:off x="1182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58"/>
              <p:cNvSpPr/>
              <p:nvPr/>
            </p:nvSpPr>
            <p:spPr bwMode="auto">
              <a:xfrm>
                <a:off x="2207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59"/>
              <p:cNvSpPr/>
              <p:nvPr/>
            </p:nvSpPr>
            <p:spPr bwMode="auto">
              <a:xfrm>
                <a:off x="2211" y="192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60"/>
              <p:cNvSpPr/>
              <p:nvPr/>
            </p:nvSpPr>
            <p:spPr bwMode="auto">
              <a:xfrm>
                <a:off x="1180" y="1919"/>
                <a:ext cx="164" cy="161"/>
              </a:xfrm>
              <a:custGeom>
                <a:avLst/>
                <a:gdLst>
                  <a:gd name="T0" fmla="*/ 164 w 164"/>
                  <a:gd name="T1" fmla="*/ 0 h 161"/>
                  <a:gd name="T2" fmla="*/ 0 w 164"/>
                  <a:gd name="T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61">
                    <a:moveTo>
                      <a:pt x="164" y="0"/>
                    </a:moveTo>
                    <a:lnTo>
                      <a:pt x="0" y="16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Freeform 61"/>
              <p:cNvSpPr/>
              <p:nvPr/>
            </p:nvSpPr>
            <p:spPr bwMode="auto">
              <a:xfrm>
                <a:off x="1128" y="903"/>
                <a:ext cx="1" cy="1176"/>
              </a:xfrm>
              <a:custGeom>
                <a:avLst/>
                <a:gdLst>
                  <a:gd name="T0" fmla="*/ 0 w 1"/>
                  <a:gd name="T1" fmla="*/ 0 h 1176"/>
                  <a:gd name="T2" fmla="*/ 0 w 1"/>
                  <a:gd name="T3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76">
                    <a:moveTo>
                      <a:pt x="0" y="0"/>
                    </a:moveTo>
                    <a:lnTo>
                      <a:pt x="0" y="117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62"/>
              <p:cNvSpPr/>
              <p:nvPr/>
            </p:nvSpPr>
            <p:spPr bwMode="auto">
              <a:xfrm>
                <a:off x="1200" y="2136"/>
                <a:ext cx="1155" cy="1"/>
              </a:xfrm>
              <a:custGeom>
                <a:avLst/>
                <a:gdLst>
                  <a:gd name="T0" fmla="*/ 0 w 1155"/>
                  <a:gd name="T1" fmla="*/ 0 h 1"/>
                  <a:gd name="T2" fmla="*/ 1155 w 1155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55" h="1">
                    <a:moveTo>
                      <a:pt x="0" y="0"/>
                    </a:moveTo>
                    <a:lnTo>
                      <a:pt x="115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63"/>
              <p:cNvSpPr/>
              <p:nvPr/>
            </p:nvSpPr>
            <p:spPr bwMode="auto">
              <a:xfrm>
                <a:off x="2424" y="90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64"/>
              <p:cNvSpPr/>
              <p:nvPr/>
            </p:nvSpPr>
            <p:spPr bwMode="auto">
              <a:xfrm>
                <a:off x="1188" y="840"/>
                <a:ext cx="1176" cy="1"/>
              </a:xfrm>
              <a:custGeom>
                <a:avLst/>
                <a:gdLst>
                  <a:gd name="T0" fmla="*/ 0 w 1176"/>
                  <a:gd name="T1" fmla="*/ 0 h 1"/>
                  <a:gd name="T2" fmla="*/ 1176 w 1176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6" h="1">
                    <a:moveTo>
                      <a:pt x="0" y="0"/>
                    </a:moveTo>
                    <a:lnTo>
                      <a:pt x="1176" y="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65"/>
              <p:cNvSpPr/>
              <p:nvPr/>
            </p:nvSpPr>
            <p:spPr bwMode="auto">
              <a:xfrm>
                <a:off x="1425" y="1080"/>
                <a:ext cx="705" cy="3"/>
              </a:xfrm>
              <a:custGeom>
                <a:avLst/>
                <a:gdLst>
                  <a:gd name="T0" fmla="*/ 0 w 705"/>
                  <a:gd name="T1" fmla="*/ 3 h 3"/>
                  <a:gd name="T2" fmla="*/ 705 w 705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3"/>
                    </a:moveTo>
                    <a:lnTo>
                      <a:pt x="70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66"/>
              <p:cNvSpPr/>
              <p:nvPr/>
            </p:nvSpPr>
            <p:spPr bwMode="auto">
              <a:xfrm>
                <a:off x="1422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>
                <a:off x="1368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68"/>
              <p:cNvSpPr/>
              <p:nvPr/>
            </p:nvSpPr>
            <p:spPr bwMode="auto">
              <a:xfrm>
                <a:off x="2187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Text Box 145"/>
              <p:cNvSpPr txBox="1">
                <a:spLocks noChangeArrowheads="1"/>
              </p:cNvSpPr>
              <p:nvPr/>
            </p:nvSpPr>
            <p:spPr bwMode="auto">
              <a:xfrm>
                <a:off x="1656" y="2136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 dirty="0"/>
                  <a:t>G </a:t>
                </a:r>
                <a:endParaRPr lang="en-US" altLang="zh-CN" sz="2000" b="0" dirty="0"/>
              </a:p>
            </p:txBody>
          </p:sp>
        </p:grpSp>
      </p:grpSp>
      <p:grpSp>
        <p:nvGrpSpPr>
          <p:cNvPr id="90" name="Group 159"/>
          <p:cNvGrpSpPr/>
          <p:nvPr/>
        </p:nvGrpSpPr>
        <p:grpSpPr bwMode="auto">
          <a:xfrm>
            <a:off x="4114800" y="3867150"/>
            <a:ext cx="2125663" cy="2228850"/>
            <a:chOff x="2645" y="2436"/>
            <a:chExt cx="1339" cy="1404"/>
          </a:xfrm>
        </p:grpSpPr>
        <p:sp>
          <p:nvSpPr>
            <p:cNvPr id="91" name="Oval 91"/>
            <p:cNvSpPr>
              <a:spLocks noChangeArrowheads="1"/>
            </p:cNvSpPr>
            <p:nvPr/>
          </p:nvSpPr>
          <p:spPr bwMode="auto">
            <a:xfrm>
              <a:off x="3893" y="2436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3888" y="368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94"/>
            <p:cNvSpPr>
              <a:spLocks noChangeArrowheads="1"/>
            </p:cNvSpPr>
            <p:nvPr/>
          </p:nvSpPr>
          <p:spPr bwMode="auto">
            <a:xfrm>
              <a:off x="2645" y="2436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95"/>
            <p:cNvSpPr>
              <a:spLocks noChangeArrowheads="1"/>
            </p:cNvSpPr>
            <p:nvPr/>
          </p:nvSpPr>
          <p:spPr bwMode="auto">
            <a:xfrm>
              <a:off x="3665" y="266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96"/>
            <p:cNvSpPr>
              <a:spLocks noChangeArrowheads="1"/>
            </p:cNvSpPr>
            <p:nvPr/>
          </p:nvSpPr>
          <p:spPr bwMode="auto">
            <a:xfrm>
              <a:off x="3665" y="3461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97"/>
            <p:cNvSpPr>
              <a:spLocks noChangeArrowheads="1"/>
            </p:cNvSpPr>
            <p:nvPr/>
          </p:nvSpPr>
          <p:spPr bwMode="auto">
            <a:xfrm>
              <a:off x="2873" y="2669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2718" y="2522"/>
              <a:ext cx="167" cy="165"/>
            </a:xfrm>
            <a:custGeom>
              <a:avLst/>
              <a:gdLst>
                <a:gd name="T0" fmla="*/ 0 w 167"/>
                <a:gd name="T1" fmla="*/ 0 h 165"/>
                <a:gd name="T2" fmla="*/ 167 w 167"/>
                <a:gd name="T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7" h="165">
                  <a:moveTo>
                    <a:pt x="0" y="0"/>
                  </a:moveTo>
                  <a:lnTo>
                    <a:pt x="167" y="165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3743" y="2520"/>
              <a:ext cx="163" cy="162"/>
            </a:xfrm>
            <a:custGeom>
              <a:avLst/>
              <a:gdLst>
                <a:gd name="T0" fmla="*/ 163 w 163"/>
                <a:gd name="T1" fmla="*/ 0 h 162"/>
                <a:gd name="T2" fmla="*/ 0 w 163"/>
                <a:gd name="T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3" h="162">
                  <a:moveTo>
                    <a:pt x="163" y="0"/>
                  </a:moveTo>
                  <a:lnTo>
                    <a:pt x="0" y="16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3747" y="3543"/>
              <a:ext cx="161" cy="157"/>
            </a:xfrm>
            <a:custGeom>
              <a:avLst/>
              <a:gdLst>
                <a:gd name="T0" fmla="*/ 0 w 161"/>
                <a:gd name="T1" fmla="*/ 0 h 157"/>
                <a:gd name="T2" fmla="*/ 161 w 161"/>
                <a:gd name="T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1" h="157">
                  <a:moveTo>
                    <a:pt x="0" y="0"/>
                  </a:moveTo>
                  <a:lnTo>
                    <a:pt x="161" y="157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Freeform 105"/>
            <p:cNvSpPr/>
            <p:nvPr/>
          </p:nvSpPr>
          <p:spPr bwMode="auto">
            <a:xfrm>
              <a:off x="3960" y="2529"/>
              <a:ext cx="1" cy="1152"/>
            </a:xfrm>
            <a:custGeom>
              <a:avLst/>
              <a:gdLst>
                <a:gd name="T0" fmla="*/ 0 w 1"/>
                <a:gd name="T1" fmla="*/ 0 h 1152"/>
                <a:gd name="T2" fmla="*/ 0 w 1"/>
                <a:gd name="T3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52">
                  <a:moveTo>
                    <a:pt x="0" y="0"/>
                  </a:moveTo>
                  <a:lnTo>
                    <a:pt x="0" y="115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Freeform 106"/>
            <p:cNvSpPr/>
            <p:nvPr/>
          </p:nvSpPr>
          <p:spPr bwMode="auto">
            <a:xfrm>
              <a:off x="2724" y="2460"/>
              <a:ext cx="1176" cy="1"/>
            </a:xfrm>
            <a:custGeom>
              <a:avLst/>
              <a:gdLst>
                <a:gd name="T0" fmla="*/ 0 w 1176"/>
                <a:gd name="T1" fmla="*/ 0 h 1"/>
                <a:gd name="T2" fmla="*/ 1176 w 1176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6" h="1">
                  <a:moveTo>
                    <a:pt x="0" y="0"/>
                  </a:moveTo>
                  <a:lnTo>
                    <a:pt x="1176" y="1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Freeform 107"/>
            <p:cNvSpPr/>
            <p:nvPr/>
          </p:nvSpPr>
          <p:spPr bwMode="auto">
            <a:xfrm>
              <a:off x="2961" y="2700"/>
              <a:ext cx="705" cy="3"/>
            </a:xfrm>
            <a:custGeom>
              <a:avLst/>
              <a:gdLst>
                <a:gd name="T0" fmla="*/ 0 w 705"/>
                <a:gd name="T1" fmla="*/ 3 h 3"/>
                <a:gd name="T2" fmla="*/ 705 w 705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5" h="3">
                  <a:moveTo>
                    <a:pt x="0" y="3"/>
                  </a:moveTo>
                  <a:lnTo>
                    <a:pt x="705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Freeform 110"/>
            <p:cNvSpPr/>
            <p:nvPr/>
          </p:nvSpPr>
          <p:spPr bwMode="auto">
            <a:xfrm>
              <a:off x="3723" y="2763"/>
              <a:ext cx="1" cy="696"/>
            </a:xfrm>
            <a:custGeom>
              <a:avLst/>
              <a:gdLst>
                <a:gd name="T0" fmla="*/ 0 w 1"/>
                <a:gd name="T1" fmla="*/ 0 h 696"/>
                <a:gd name="T2" fmla="*/ 0 w 1"/>
                <a:gd name="T3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96">
                  <a:moveTo>
                    <a:pt x="0" y="0"/>
                  </a:moveTo>
                  <a:lnTo>
                    <a:pt x="0" y="696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Text Box 142"/>
            <p:cNvSpPr txBox="1">
              <a:spLocks noChangeArrowheads="1"/>
            </p:cNvSpPr>
            <p:nvPr/>
          </p:nvSpPr>
          <p:spPr bwMode="auto">
            <a:xfrm>
              <a:off x="2916" y="3648"/>
              <a:ext cx="8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sz="2000" b="0"/>
                <a:t>G</a:t>
              </a:r>
              <a:r>
                <a:rPr lang="zh-CN" altLang="en-US" sz="2000" b="0"/>
                <a:t>的真子图</a:t>
              </a:r>
              <a:endParaRPr lang="zh-CN" altLang="en-US" sz="2000" b="0"/>
            </a:p>
          </p:txBody>
        </p:sp>
      </p:grpSp>
    </p:spTree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83"/>
          <p:cNvSpPr>
            <a:spLocks noChangeShapeType="1"/>
          </p:cNvSpPr>
          <p:nvPr/>
        </p:nvSpPr>
        <p:spPr bwMode="auto">
          <a:xfrm>
            <a:off x="2796346" y="2721790"/>
            <a:ext cx="53340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" name="Line 84"/>
          <p:cNvSpPr>
            <a:spLocks noChangeShapeType="1"/>
          </p:cNvSpPr>
          <p:nvPr/>
        </p:nvSpPr>
        <p:spPr bwMode="auto">
          <a:xfrm flipV="1">
            <a:off x="3196396" y="3304403"/>
            <a:ext cx="13335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6" name="Line 85"/>
          <p:cNvSpPr>
            <a:spLocks noChangeShapeType="1"/>
          </p:cNvSpPr>
          <p:nvPr/>
        </p:nvSpPr>
        <p:spPr bwMode="auto">
          <a:xfrm flipH="1">
            <a:off x="2129596" y="2721790"/>
            <a:ext cx="66675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7" name="Line 86"/>
          <p:cNvSpPr>
            <a:spLocks noChangeShapeType="1"/>
          </p:cNvSpPr>
          <p:nvPr/>
        </p:nvSpPr>
        <p:spPr bwMode="auto">
          <a:xfrm>
            <a:off x="2129596" y="3304403"/>
            <a:ext cx="268287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8" name="Line 87"/>
          <p:cNvSpPr>
            <a:spLocks noChangeShapeType="1"/>
          </p:cNvSpPr>
          <p:nvPr/>
        </p:nvSpPr>
        <p:spPr bwMode="auto">
          <a:xfrm>
            <a:off x="2397883" y="4320403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 flipH="1">
            <a:off x="2397883" y="2721790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" name="Line 89"/>
          <p:cNvSpPr>
            <a:spLocks noChangeShapeType="1"/>
          </p:cNvSpPr>
          <p:nvPr/>
        </p:nvSpPr>
        <p:spPr bwMode="auto">
          <a:xfrm>
            <a:off x="2129596" y="3304403"/>
            <a:ext cx="1200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1" name="Line 90"/>
          <p:cNvSpPr>
            <a:spLocks noChangeShapeType="1"/>
          </p:cNvSpPr>
          <p:nvPr/>
        </p:nvSpPr>
        <p:spPr bwMode="auto">
          <a:xfrm>
            <a:off x="2796346" y="2721790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2" name="Line 91"/>
          <p:cNvSpPr>
            <a:spLocks noChangeShapeType="1"/>
          </p:cNvSpPr>
          <p:nvPr/>
        </p:nvSpPr>
        <p:spPr bwMode="auto">
          <a:xfrm>
            <a:off x="2129596" y="3304403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" name="Line 92"/>
          <p:cNvSpPr>
            <a:spLocks noChangeShapeType="1"/>
          </p:cNvSpPr>
          <p:nvPr/>
        </p:nvSpPr>
        <p:spPr bwMode="auto">
          <a:xfrm flipV="1">
            <a:off x="2397883" y="3304403"/>
            <a:ext cx="931863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4" name="Oval 93"/>
          <p:cNvSpPr>
            <a:spLocks noChangeArrowheads="1"/>
          </p:cNvSpPr>
          <p:nvPr/>
        </p:nvSpPr>
        <p:spPr bwMode="auto">
          <a:xfrm>
            <a:off x="3307521" y="3258365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Oval 94"/>
          <p:cNvSpPr>
            <a:spLocks noChangeArrowheads="1"/>
          </p:cNvSpPr>
          <p:nvPr/>
        </p:nvSpPr>
        <p:spPr bwMode="auto">
          <a:xfrm>
            <a:off x="2340733" y="4269603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Oval 95"/>
          <p:cNvSpPr>
            <a:spLocks noChangeArrowheads="1"/>
          </p:cNvSpPr>
          <p:nvPr/>
        </p:nvSpPr>
        <p:spPr bwMode="auto">
          <a:xfrm>
            <a:off x="2751896" y="2666228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Oval 96"/>
          <p:cNvSpPr>
            <a:spLocks noChangeArrowheads="1"/>
          </p:cNvSpPr>
          <p:nvPr/>
        </p:nvSpPr>
        <p:spPr bwMode="auto">
          <a:xfrm>
            <a:off x="2094671" y="3259953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97"/>
          <p:cNvSpPr>
            <a:spLocks noChangeArrowheads="1"/>
          </p:cNvSpPr>
          <p:nvPr/>
        </p:nvSpPr>
        <p:spPr bwMode="auto">
          <a:xfrm>
            <a:off x="3161471" y="4258490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Text Box 98"/>
          <p:cNvSpPr txBox="1">
            <a:spLocks noChangeArrowheads="1"/>
          </p:cNvSpPr>
          <p:nvPr/>
        </p:nvSpPr>
        <p:spPr bwMode="auto">
          <a:xfrm>
            <a:off x="3375783" y="31456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5</a:t>
            </a:r>
            <a:endParaRPr lang="en-US" altLang="zh-CN" sz="2000" b="0" baseline="-25000"/>
          </a:p>
        </p:txBody>
      </p:sp>
      <p:sp>
        <p:nvSpPr>
          <p:cNvPr id="20" name="Text Box 99"/>
          <p:cNvSpPr txBox="1">
            <a:spLocks noChangeArrowheads="1"/>
          </p:cNvSpPr>
          <p:nvPr/>
        </p:nvSpPr>
        <p:spPr bwMode="auto">
          <a:xfrm>
            <a:off x="2256596" y="429024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  <a:endParaRPr lang="en-US" altLang="zh-CN" sz="2000" b="0" baseline="-25000"/>
          </a:p>
        </p:txBody>
      </p:sp>
      <p:sp>
        <p:nvSpPr>
          <p:cNvPr id="21" name="Text Box 100"/>
          <p:cNvSpPr txBox="1">
            <a:spLocks noChangeArrowheads="1"/>
          </p:cNvSpPr>
          <p:nvPr/>
        </p:nvSpPr>
        <p:spPr bwMode="auto">
          <a:xfrm>
            <a:off x="3140833" y="4290240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  <a:endParaRPr lang="en-US" altLang="zh-CN" sz="2000" b="0" baseline="-25000"/>
          </a:p>
        </p:txBody>
      </p:sp>
      <p:sp>
        <p:nvSpPr>
          <p:cNvPr id="22" name="Text Box 101"/>
          <p:cNvSpPr txBox="1">
            <a:spLocks noChangeArrowheads="1"/>
          </p:cNvSpPr>
          <p:nvPr/>
        </p:nvSpPr>
        <p:spPr bwMode="auto">
          <a:xfrm>
            <a:off x="1845433" y="31456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  <a:endParaRPr lang="en-US" altLang="zh-CN" sz="2000" b="0" baseline="-25000"/>
          </a:p>
        </p:txBody>
      </p:sp>
      <p:sp>
        <p:nvSpPr>
          <p:cNvPr id="23" name="Text Box 102"/>
          <p:cNvSpPr txBox="1">
            <a:spLocks noChangeArrowheads="1"/>
          </p:cNvSpPr>
          <p:nvPr/>
        </p:nvSpPr>
        <p:spPr bwMode="auto">
          <a:xfrm>
            <a:off x="2728083" y="237889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  <a:endParaRPr lang="en-US" altLang="zh-CN" sz="2000" b="0" baseline="-25000"/>
          </a:p>
        </p:txBody>
      </p:sp>
      <p:sp>
        <p:nvSpPr>
          <p:cNvPr id="24" name="Line 106"/>
          <p:cNvSpPr>
            <a:spLocks noChangeShapeType="1"/>
          </p:cNvSpPr>
          <p:nvPr/>
        </p:nvSpPr>
        <p:spPr bwMode="auto">
          <a:xfrm flipH="1">
            <a:off x="8177971" y="1210490"/>
            <a:ext cx="66675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" name="Line 107"/>
          <p:cNvSpPr>
            <a:spLocks noChangeShapeType="1"/>
          </p:cNvSpPr>
          <p:nvPr/>
        </p:nvSpPr>
        <p:spPr bwMode="auto">
          <a:xfrm>
            <a:off x="8177971" y="1793103"/>
            <a:ext cx="268287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" name="Line 108"/>
          <p:cNvSpPr>
            <a:spLocks noChangeShapeType="1"/>
          </p:cNvSpPr>
          <p:nvPr/>
        </p:nvSpPr>
        <p:spPr bwMode="auto">
          <a:xfrm>
            <a:off x="8446258" y="2809103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" name="Line 109"/>
          <p:cNvSpPr>
            <a:spLocks noChangeShapeType="1"/>
          </p:cNvSpPr>
          <p:nvPr/>
        </p:nvSpPr>
        <p:spPr bwMode="auto">
          <a:xfrm flipH="1">
            <a:off x="8446258" y="1210490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" name="Line 111"/>
          <p:cNvSpPr>
            <a:spLocks noChangeShapeType="1"/>
          </p:cNvSpPr>
          <p:nvPr/>
        </p:nvSpPr>
        <p:spPr bwMode="auto">
          <a:xfrm>
            <a:off x="8844721" y="1210490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" name="Line 112"/>
          <p:cNvSpPr>
            <a:spLocks noChangeShapeType="1"/>
          </p:cNvSpPr>
          <p:nvPr/>
        </p:nvSpPr>
        <p:spPr bwMode="auto">
          <a:xfrm>
            <a:off x="8177971" y="1793103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" name="Oval 115"/>
          <p:cNvSpPr>
            <a:spLocks noChangeArrowheads="1"/>
          </p:cNvSpPr>
          <p:nvPr/>
        </p:nvSpPr>
        <p:spPr bwMode="auto">
          <a:xfrm>
            <a:off x="8389108" y="2758303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" name="Oval 116"/>
          <p:cNvSpPr>
            <a:spLocks noChangeArrowheads="1"/>
          </p:cNvSpPr>
          <p:nvPr/>
        </p:nvSpPr>
        <p:spPr bwMode="auto">
          <a:xfrm>
            <a:off x="8800271" y="1154928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Oval 117"/>
          <p:cNvSpPr>
            <a:spLocks noChangeArrowheads="1"/>
          </p:cNvSpPr>
          <p:nvPr/>
        </p:nvSpPr>
        <p:spPr bwMode="auto">
          <a:xfrm>
            <a:off x="8143046" y="1748653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Oval 118"/>
          <p:cNvSpPr>
            <a:spLocks noChangeArrowheads="1"/>
          </p:cNvSpPr>
          <p:nvPr/>
        </p:nvSpPr>
        <p:spPr bwMode="auto">
          <a:xfrm>
            <a:off x="9209846" y="2747190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120"/>
          <p:cNvSpPr txBox="1">
            <a:spLocks noChangeArrowheads="1"/>
          </p:cNvSpPr>
          <p:nvPr/>
        </p:nvSpPr>
        <p:spPr bwMode="auto">
          <a:xfrm>
            <a:off x="8304971" y="277894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  <a:endParaRPr lang="en-US" altLang="zh-CN" sz="2000" b="0" baseline="-25000"/>
          </a:p>
        </p:txBody>
      </p:sp>
      <p:sp>
        <p:nvSpPr>
          <p:cNvPr id="35" name="Text Box 121"/>
          <p:cNvSpPr txBox="1">
            <a:spLocks noChangeArrowheads="1"/>
          </p:cNvSpPr>
          <p:nvPr/>
        </p:nvSpPr>
        <p:spPr bwMode="auto">
          <a:xfrm>
            <a:off x="9189208" y="2778940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  <a:endParaRPr lang="en-US" altLang="zh-CN" sz="2000" b="0" baseline="-25000"/>
          </a:p>
        </p:txBody>
      </p:sp>
      <p:sp>
        <p:nvSpPr>
          <p:cNvPr id="36" name="Text Box 122"/>
          <p:cNvSpPr txBox="1">
            <a:spLocks noChangeArrowheads="1"/>
          </p:cNvSpPr>
          <p:nvPr/>
        </p:nvSpPr>
        <p:spPr bwMode="auto">
          <a:xfrm>
            <a:off x="7893808" y="16343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  <a:endParaRPr lang="en-US" altLang="zh-CN" sz="2000" b="0" baseline="-25000"/>
          </a:p>
        </p:txBody>
      </p:sp>
      <p:sp>
        <p:nvSpPr>
          <p:cNvPr id="37" name="Text Box 123"/>
          <p:cNvSpPr txBox="1">
            <a:spLocks noChangeArrowheads="1"/>
          </p:cNvSpPr>
          <p:nvPr/>
        </p:nvSpPr>
        <p:spPr bwMode="auto">
          <a:xfrm>
            <a:off x="8776458" y="86759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  <a:endParaRPr lang="en-US" altLang="zh-CN" sz="2000" b="0" baseline="-25000"/>
          </a:p>
        </p:txBody>
      </p:sp>
      <p:sp>
        <p:nvSpPr>
          <p:cNvPr id="38" name="Rectangle 124"/>
          <p:cNvSpPr>
            <a:spLocks noChangeArrowheads="1"/>
          </p:cNvSpPr>
          <p:nvPr/>
        </p:nvSpPr>
        <p:spPr bwMode="auto">
          <a:xfrm rot="1328069">
            <a:off x="4253671" y="3891778"/>
            <a:ext cx="370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由边集导出的导出子图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0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2</a:t>
            </a:r>
            <a:endParaRPr lang="en-US" altLang="zh-CN" sz="2000" baseline="-30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9" name="Rectangle 125"/>
          <p:cNvSpPr>
            <a:spLocks noChangeArrowheads="1"/>
          </p:cNvSpPr>
          <p:nvPr/>
        </p:nvSpPr>
        <p:spPr bwMode="auto">
          <a:xfrm>
            <a:off x="8611358" y="5591990"/>
            <a:ext cx="863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2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0" name="Rectangle 126"/>
          <p:cNvSpPr>
            <a:spLocks noChangeArrowheads="1"/>
          </p:cNvSpPr>
          <p:nvPr/>
        </p:nvSpPr>
        <p:spPr bwMode="auto">
          <a:xfrm>
            <a:off x="2418521" y="4468040"/>
            <a:ext cx="10795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1" name="Rectangle 127"/>
          <p:cNvSpPr>
            <a:spLocks noChangeArrowheads="1"/>
          </p:cNvSpPr>
          <p:nvPr/>
        </p:nvSpPr>
        <p:spPr bwMode="auto">
          <a:xfrm>
            <a:off x="8538333" y="2955153"/>
            <a:ext cx="13684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4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1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2" name="Rectangle 128"/>
          <p:cNvSpPr>
            <a:spLocks noChangeArrowheads="1"/>
          </p:cNvSpPr>
          <p:nvPr/>
        </p:nvSpPr>
        <p:spPr bwMode="auto">
          <a:xfrm rot="20665865">
            <a:off x="4275896" y="2236015"/>
            <a:ext cx="404653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由结点导出的导出子图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en-US" altLang="zh-CN" sz="20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2" charset="-122"/>
              </a:rPr>
              <a:t>1</a:t>
            </a:r>
            <a:endParaRPr lang="en-US" altLang="zh-CN" sz="2000" baseline="-30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" name="Line 133"/>
          <p:cNvSpPr>
            <a:spLocks noChangeShapeType="1"/>
          </p:cNvSpPr>
          <p:nvPr/>
        </p:nvSpPr>
        <p:spPr bwMode="auto">
          <a:xfrm>
            <a:off x="8446258" y="5472928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4" name="Line 134"/>
          <p:cNvSpPr>
            <a:spLocks noChangeShapeType="1"/>
          </p:cNvSpPr>
          <p:nvPr/>
        </p:nvSpPr>
        <p:spPr bwMode="auto">
          <a:xfrm flipH="1">
            <a:off x="8446258" y="3874315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5" name="Line 135"/>
          <p:cNvSpPr>
            <a:spLocks noChangeShapeType="1"/>
          </p:cNvSpPr>
          <p:nvPr/>
        </p:nvSpPr>
        <p:spPr bwMode="auto">
          <a:xfrm>
            <a:off x="8177971" y="4456928"/>
            <a:ext cx="1200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6" name="Line 136"/>
          <p:cNvSpPr>
            <a:spLocks noChangeShapeType="1"/>
          </p:cNvSpPr>
          <p:nvPr/>
        </p:nvSpPr>
        <p:spPr bwMode="auto">
          <a:xfrm>
            <a:off x="8844721" y="3874315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7" name="Line 137"/>
          <p:cNvSpPr>
            <a:spLocks noChangeShapeType="1"/>
          </p:cNvSpPr>
          <p:nvPr/>
        </p:nvSpPr>
        <p:spPr bwMode="auto">
          <a:xfrm>
            <a:off x="8177971" y="4456928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8" name="Line 138"/>
          <p:cNvSpPr>
            <a:spLocks noChangeShapeType="1"/>
          </p:cNvSpPr>
          <p:nvPr/>
        </p:nvSpPr>
        <p:spPr bwMode="auto">
          <a:xfrm flipV="1">
            <a:off x="8446258" y="4456928"/>
            <a:ext cx="931863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9" name="Oval 139"/>
          <p:cNvSpPr>
            <a:spLocks noChangeArrowheads="1"/>
          </p:cNvSpPr>
          <p:nvPr/>
        </p:nvSpPr>
        <p:spPr bwMode="auto">
          <a:xfrm>
            <a:off x="9355896" y="4410890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0" name="Oval 140"/>
          <p:cNvSpPr>
            <a:spLocks noChangeArrowheads="1"/>
          </p:cNvSpPr>
          <p:nvPr/>
        </p:nvSpPr>
        <p:spPr bwMode="auto">
          <a:xfrm>
            <a:off x="8389108" y="5422128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" name="Oval 141"/>
          <p:cNvSpPr>
            <a:spLocks noChangeArrowheads="1"/>
          </p:cNvSpPr>
          <p:nvPr/>
        </p:nvSpPr>
        <p:spPr bwMode="auto">
          <a:xfrm>
            <a:off x="8800271" y="3818753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2" name="Oval 142"/>
          <p:cNvSpPr>
            <a:spLocks noChangeArrowheads="1"/>
          </p:cNvSpPr>
          <p:nvPr/>
        </p:nvSpPr>
        <p:spPr bwMode="auto">
          <a:xfrm>
            <a:off x="8143046" y="4412478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3" name="Oval 143"/>
          <p:cNvSpPr>
            <a:spLocks noChangeArrowheads="1"/>
          </p:cNvSpPr>
          <p:nvPr/>
        </p:nvSpPr>
        <p:spPr bwMode="auto">
          <a:xfrm>
            <a:off x="9209846" y="5411015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4" name="Text Box 144"/>
          <p:cNvSpPr txBox="1">
            <a:spLocks noChangeArrowheads="1"/>
          </p:cNvSpPr>
          <p:nvPr/>
        </p:nvSpPr>
        <p:spPr bwMode="auto">
          <a:xfrm>
            <a:off x="9424158" y="4298178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5</a:t>
            </a:r>
            <a:endParaRPr lang="en-US" altLang="zh-CN" sz="2000" b="0" baseline="-25000"/>
          </a:p>
        </p:txBody>
      </p:sp>
      <p:sp>
        <p:nvSpPr>
          <p:cNvPr id="55" name="Text Box 145"/>
          <p:cNvSpPr txBox="1">
            <a:spLocks noChangeArrowheads="1"/>
          </p:cNvSpPr>
          <p:nvPr/>
        </p:nvSpPr>
        <p:spPr bwMode="auto">
          <a:xfrm>
            <a:off x="8304971" y="544276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  <a:endParaRPr lang="en-US" altLang="zh-CN" sz="2000" b="0" baseline="-25000"/>
          </a:p>
        </p:txBody>
      </p:sp>
      <p:sp>
        <p:nvSpPr>
          <p:cNvPr id="56" name="Text Box 146"/>
          <p:cNvSpPr txBox="1">
            <a:spLocks noChangeArrowheads="1"/>
          </p:cNvSpPr>
          <p:nvPr/>
        </p:nvSpPr>
        <p:spPr bwMode="auto">
          <a:xfrm>
            <a:off x="9189208" y="5442765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  <a:endParaRPr lang="en-US" altLang="zh-CN" sz="2000" b="0" baseline="-25000"/>
          </a:p>
        </p:txBody>
      </p:sp>
      <p:sp>
        <p:nvSpPr>
          <p:cNvPr id="57" name="Text Box 147"/>
          <p:cNvSpPr txBox="1">
            <a:spLocks noChangeArrowheads="1"/>
          </p:cNvSpPr>
          <p:nvPr/>
        </p:nvSpPr>
        <p:spPr bwMode="auto">
          <a:xfrm>
            <a:off x="7893808" y="4298178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  <a:endParaRPr lang="en-US" altLang="zh-CN" sz="2000" b="0" baseline="-25000"/>
          </a:p>
        </p:txBody>
      </p:sp>
      <p:sp>
        <p:nvSpPr>
          <p:cNvPr id="58" name="Text Box 148"/>
          <p:cNvSpPr txBox="1">
            <a:spLocks noChangeArrowheads="1"/>
          </p:cNvSpPr>
          <p:nvPr/>
        </p:nvSpPr>
        <p:spPr bwMode="auto">
          <a:xfrm>
            <a:off x="8776458" y="353141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  <a:endParaRPr lang="en-US" altLang="zh-CN" sz="2000" b="0" baseline="-25000"/>
          </a:p>
        </p:txBody>
      </p:sp>
      <p:sp>
        <p:nvSpPr>
          <p:cNvPr id="59" name="Line 150"/>
          <p:cNvSpPr>
            <a:spLocks noChangeShapeType="1"/>
          </p:cNvSpPr>
          <p:nvPr/>
        </p:nvSpPr>
        <p:spPr bwMode="auto">
          <a:xfrm flipV="1">
            <a:off x="4145721" y="2451915"/>
            <a:ext cx="3240087" cy="936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60" name="Line 151"/>
          <p:cNvSpPr>
            <a:spLocks noChangeShapeType="1"/>
          </p:cNvSpPr>
          <p:nvPr/>
        </p:nvSpPr>
        <p:spPr bwMode="auto">
          <a:xfrm>
            <a:off x="4218746" y="3675878"/>
            <a:ext cx="2879725" cy="1150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54" grpId="0"/>
      <p:bldP spid="55" grpId="0"/>
      <p:bldP spid="56" grpId="0"/>
      <p:bldP spid="57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08" name="Rectangle 3"/>
          <p:cNvSpPr txBox="1">
            <a:spLocks noChangeArrowheads="1"/>
          </p:cNvSpPr>
          <p:nvPr/>
        </p:nvSpPr>
        <p:spPr>
          <a:xfrm>
            <a:off x="1571625" y="862012"/>
            <a:ext cx="10488612" cy="5133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设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 = &lt;V, E&gt;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为简单图，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G’ = &lt;V, E</a:t>
            </a:r>
            <a:r>
              <a:rPr lang="en-US" altLang="zh-CN" baseline="-25000" dirty="0"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&gt;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为完全图，则称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en-US" altLang="zh-CN" baseline="-25000" dirty="0"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 = &lt;V, E</a:t>
            </a:r>
            <a:r>
              <a:rPr lang="en-US" altLang="zh-CN" baseline="-25000" dirty="0"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-E&gt;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为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的补图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(Complement of Graph)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，记为    。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的补图也可理解为从结点集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V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的完全图中删除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中的边剩下的图，即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与其补图的结点集是相同的，边集是相对于完全图的边集为全集的补集。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显然，若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en-US" altLang="zh-CN" baseline="-25000" dirty="0"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=   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，则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G=    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，即它们互为补图。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>
                <a:latin typeface="Times New Roman" panose="02020603050405020304" pitchFamily="2" charset="0"/>
                <a:cs typeface="Times New Roman" panose="02020603050405020304" pitchFamily="2" charset="0"/>
              </a:rPr>
              <a:t>K</a:t>
            </a:r>
            <a:r>
              <a:rPr lang="en-US" altLang="zh-CN" baseline="-25000" dirty="0" err="1"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的补图为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个结点的零图。 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graphicFrame>
        <p:nvGraphicFramePr>
          <p:cNvPr id="109" name="Object 4"/>
          <p:cNvGraphicFramePr>
            <a:graphicFrameLocks noChangeAspect="1"/>
          </p:cNvGraphicFramePr>
          <p:nvPr/>
        </p:nvGraphicFramePr>
        <p:xfrm>
          <a:off x="8270921" y="1325780"/>
          <a:ext cx="315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2" imgW="127000" imgH="203200" progId="Equation.3">
                  <p:embed/>
                </p:oleObj>
              </mc:Choice>
              <mc:Fallback>
                <p:oleObj name="公式" r:id="rId2" imgW="1270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921" y="1325780"/>
                        <a:ext cx="315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6"/>
          <p:cNvGraphicFramePr>
            <a:graphicFrameLocks noChangeAspect="1"/>
          </p:cNvGraphicFramePr>
          <p:nvPr/>
        </p:nvGraphicFramePr>
        <p:xfrm>
          <a:off x="3715136" y="3448186"/>
          <a:ext cx="315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4" imgW="127000" imgH="203200" progId="Equation.3">
                  <p:embed/>
                </p:oleObj>
              </mc:Choice>
              <mc:Fallback>
                <p:oleObj name="公式" r:id="rId4" imgW="1270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136" y="3448186"/>
                        <a:ext cx="315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7"/>
          <p:cNvGraphicFramePr>
            <a:graphicFrameLocks noChangeAspect="1"/>
          </p:cNvGraphicFramePr>
          <p:nvPr/>
        </p:nvGraphicFramePr>
        <p:xfrm>
          <a:off x="5214318" y="3428999"/>
          <a:ext cx="442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5" imgW="177800" imgH="241300" progId="Equation.3">
                  <p:embed/>
                </p:oleObj>
              </mc:Choice>
              <mc:Fallback>
                <p:oleObj name="公式" r:id="rId5" imgW="1778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318" y="3428999"/>
                        <a:ext cx="4429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Rectangle 3"/>
          <p:cNvSpPr txBox="1">
            <a:spLocks noChangeArrowheads="1"/>
          </p:cNvSpPr>
          <p:nvPr/>
        </p:nvSpPr>
        <p:spPr>
          <a:xfrm>
            <a:off x="718185" y="4873623"/>
            <a:ext cx="11125472" cy="111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若设简单图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的邻接矩阵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A = (</a:t>
            </a:r>
            <a:r>
              <a:rPr lang="en-US" altLang="zh-CN" dirty="0" err="1"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baseline="-25000" dirty="0" err="1">
                <a:latin typeface="Times New Roman" panose="02020603050405020304" pitchFamily="2" charset="0"/>
                <a:cs typeface="Times New Roman" panose="02020603050405020304" pitchFamily="2" charset="0"/>
              </a:rPr>
              <a:t>ij</a:t>
            </a:r>
            <a:r>
              <a:rPr lang="en-US" altLang="zh-CN" dirty="0">
                <a:latin typeface="Times New Roman" panose="02020603050405020304" pitchFamily="2" charset="0"/>
                <a:cs typeface="Times New Roman" panose="02020603050405020304" pitchFamily="2" charset="0"/>
              </a:rPr>
              <a:t>)</a:t>
            </a:r>
            <a:r>
              <a:rPr lang="en-US" altLang="zh-CN" baseline="-25000" dirty="0" err="1">
                <a:latin typeface="Times New Roman" panose="02020603050405020304" pitchFamily="2" charset="0"/>
                <a:cs typeface="Times New Roman" panose="02020603050405020304" pitchFamily="2" charset="0"/>
              </a:rPr>
              <a:t>n×n</a:t>
            </a:r>
            <a:r>
              <a:rPr lang="zh-CN" altLang="en-US" dirty="0">
                <a:latin typeface="Times New Roman" panose="02020603050405020304" pitchFamily="2" charset="0"/>
                <a:cs typeface="Times New Roman" panose="02020603050405020304" pitchFamily="2" charset="0"/>
              </a:rPr>
              <a:t>，则它的补图的邻接矩阵          </a:t>
            </a:r>
            <a:endParaRPr lang="zh-CN" altLang="en-US" dirty="0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graphicFrame>
        <p:nvGraphicFramePr>
          <p:cNvPr id="113" name="Object 36"/>
          <p:cNvGraphicFramePr>
            <a:graphicFrameLocks noChangeAspect="1"/>
          </p:cNvGraphicFramePr>
          <p:nvPr/>
        </p:nvGraphicFramePr>
        <p:xfrm>
          <a:off x="2698591" y="5547299"/>
          <a:ext cx="6418263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7" imgW="2641600" imgH="457200" progId="Equation.3">
                  <p:embed/>
                </p:oleObj>
              </mc:Choice>
              <mc:Fallback>
                <p:oleObj name="公式" r:id="rId7" imgW="2641600" imgH="457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91" y="5547299"/>
                        <a:ext cx="6418263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38"/>
          <p:cNvGraphicFramePr>
            <a:graphicFrameLocks noChangeAspect="1"/>
          </p:cNvGraphicFramePr>
          <p:nvPr/>
        </p:nvGraphicFramePr>
        <p:xfrm>
          <a:off x="10216809" y="4827586"/>
          <a:ext cx="17351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9" imgW="698500" imgH="241300" progId="Equation.3">
                  <p:embed/>
                </p:oleObj>
              </mc:Choice>
              <mc:Fallback>
                <p:oleObj name="公式" r:id="rId9" imgW="698500" imgH="2413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6809" y="4827586"/>
                        <a:ext cx="1735138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1873931" y="1044575"/>
            <a:ext cx="8064500" cy="604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2" charset="0"/>
                <a:cs typeface="Times New Roman" panose="02020603050405020304" pitchFamily="2" charset="0"/>
              </a:rPr>
              <a:t>求下图中图</a:t>
            </a:r>
            <a:r>
              <a:rPr lang="en-US" altLang="zh-CN">
                <a:latin typeface="Times New Roman" panose="02020603050405020304" pitchFamily="2" charset="0"/>
                <a:cs typeface="Times New Roman" panose="02020603050405020304" pitchFamily="2" charset="0"/>
              </a:rPr>
              <a:t>(a)</a:t>
            </a:r>
            <a:r>
              <a:rPr lang="zh-CN" altLang="en-US">
                <a:latin typeface="Times New Roman" panose="02020603050405020304" pitchFamily="2" charset="0"/>
                <a:cs typeface="Times New Roman" panose="02020603050405020304" pitchFamily="2" charset="0"/>
              </a:rPr>
              <a:t>、</a:t>
            </a:r>
            <a:r>
              <a:rPr lang="en-US" altLang="zh-CN">
                <a:latin typeface="Times New Roman" panose="02020603050405020304" pitchFamily="2" charset="0"/>
                <a:cs typeface="Times New Roman" panose="02020603050405020304" pitchFamily="2" charset="0"/>
              </a:rPr>
              <a:t>(b)</a:t>
            </a:r>
            <a:r>
              <a:rPr lang="zh-CN" altLang="en-US">
                <a:latin typeface="Times New Roman" panose="02020603050405020304" pitchFamily="2" charset="0"/>
                <a:cs typeface="Times New Roman" panose="02020603050405020304" pitchFamily="2" charset="0"/>
              </a:rPr>
              <a:t>、</a:t>
            </a:r>
            <a:r>
              <a:rPr lang="en-US" altLang="zh-CN">
                <a:latin typeface="Times New Roman" panose="02020603050405020304" pitchFamily="2" charset="0"/>
                <a:cs typeface="Times New Roman" panose="02020603050405020304" pitchFamily="2" charset="0"/>
              </a:rPr>
              <a:t>(c)</a:t>
            </a:r>
            <a:r>
              <a:rPr lang="zh-CN" altLang="en-US">
                <a:latin typeface="Times New Roman" panose="02020603050405020304" pitchFamily="2" charset="0"/>
                <a:cs typeface="Times New Roman" panose="02020603050405020304" pitchFamily="2" charset="0"/>
              </a:rPr>
              <a:t>的补图。</a:t>
            </a:r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grpSp>
        <p:nvGrpSpPr>
          <p:cNvPr id="62" name="Group 5"/>
          <p:cNvGrpSpPr/>
          <p:nvPr/>
        </p:nvGrpSpPr>
        <p:grpSpPr bwMode="auto">
          <a:xfrm>
            <a:off x="2881993" y="1878012"/>
            <a:ext cx="1347788" cy="1550988"/>
            <a:chOff x="1617" y="5496"/>
            <a:chExt cx="1137" cy="1297"/>
          </a:xfrm>
        </p:grpSpPr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1887" y="6375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1617" y="588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2427" y="6375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2157" y="549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7" name="Oval 10"/>
            <p:cNvSpPr>
              <a:spLocks noChangeArrowheads="1"/>
            </p:cNvSpPr>
            <p:nvPr/>
          </p:nvSpPr>
          <p:spPr bwMode="auto">
            <a:xfrm>
              <a:off x="2697" y="588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8" name="Line 11"/>
            <p:cNvSpPr>
              <a:spLocks noChangeShapeType="1"/>
            </p:cNvSpPr>
            <p:nvPr/>
          </p:nvSpPr>
          <p:spPr bwMode="auto">
            <a:xfrm>
              <a:off x="1682" y="5912"/>
              <a:ext cx="102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69" name="Line 12"/>
            <p:cNvSpPr>
              <a:spLocks noChangeShapeType="1"/>
            </p:cNvSpPr>
            <p:nvPr/>
          </p:nvSpPr>
          <p:spPr bwMode="auto">
            <a:xfrm flipH="1">
              <a:off x="1911" y="5548"/>
              <a:ext cx="272" cy="8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2015" y="6510"/>
              <a:ext cx="34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>
                  <a:latin typeface="Times New Roman" panose="02020603050405020304" pitchFamily="2" charset="0"/>
                  <a:cs typeface="Times New Roman" panose="02020603050405020304" pitchFamily="2" charset="0"/>
                </a:rPr>
                <a:t>(a)</a:t>
              </a:r>
              <a:endParaRPr lang="en-US" altLang="zh-CN" sz="2400" b="1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71" name="Line 14"/>
            <p:cNvSpPr>
              <a:spLocks noChangeShapeType="1"/>
            </p:cNvSpPr>
            <p:nvPr/>
          </p:nvSpPr>
          <p:spPr bwMode="auto">
            <a:xfrm flipH="1">
              <a:off x="1650" y="5540"/>
              <a:ext cx="510" cy="3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72" name="Line 15"/>
            <p:cNvSpPr>
              <a:spLocks noChangeShapeType="1"/>
            </p:cNvSpPr>
            <p:nvPr/>
          </p:nvSpPr>
          <p:spPr bwMode="auto">
            <a:xfrm flipH="1">
              <a:off x="2473" y="5931"/>
              <a:ext cx="25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73" name="Line 16"/>
            <p:cNvSpPr>
              <a:spLocks noChangeShapeType="1"/>
            </p:cNvSpPr>
            <p:nvPr/>
          </p:nvSpPr>
          <p:spPr bwMode="auto">
            <a:xfrm>
              <a:off x="1933" y="6399"/>
              <a:ext cx="51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</p:grpSp>
      <p:sp>
        <p:nvSpPr>
          <p:cNvPr id="74" name="Oval 18"/>
          <p:cNvSpPr>
            <a:spLocks noChangeArrowheads="1"/>
          </p:cNvSpPr>
          <p:nvPr/>
        </p:nvSpPr>
        <p:spPr bwMode="auto">
          <a:xfrm>
            <a:off x="5231493" y="2690812"/>
            <a:ext cx="68263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75" name="Oval 19"/>
          <p:cNvSpPr>
            <a:spLocks noChangeArrowheads="1"/>
          </p:cNvSpPr>
          <p:nvPr/>
        </p:nvSpPr>
        <p:spPr bwMode="auto">
          <a:xfrm>
            <a:off x="6366556" y="2690812"/>
            <a:ext cx="68262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76" name="Oval 20"/>
          <p:cNvSpPr>
            <a:spLocks noChangeArrowheads="1"/>
          </p:cNvSpPr>
          <p:nvPr/>
        </p:nvSpPr>
        <p:spPr bwMode="auto">
          <a:xfrm>
            <a:off x="5802993" y="1836737"/>
            <a:ext cx="68263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77" name="Line 21"/>
          <p:cNvSpPr>
            <a:spLocks noChangeShapeType="1"/>
          </p:cNvSpPr>
          <p:nvPr/>
        </p:nvSpPr>
        <p:spPr bwMode="auto">
          <a:xfrm>
            <a:off x="5291818" y="2728912"/>
            <a:ext cx="10763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78" name="Text Box 22"/>
          <p:cNvSpPr txBox="1">
            <a:spLocks noChangeArrowheads="1"/>
          </p:cNvSpPr>
          <p:nvPr/>
        </p:nvSpPr>
        <p:spPr bwMode="auto">
          <a:xfrm>
            <a:off x="5539468" y="3090862"/>
            <a:ext cx="585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2400" b="1">
                <a:latin typeface="Times New Roman" panose="02020603050405020304" pitchFamily="2" charset="0"/>
                <a:cs typeface="Times New Roman" panose="02020603050405020304" pitchFamily="2" charset="0"/>
              </a:rPr>
              <a:t>(b)</a:t>
            </a:r>
            <a:endParaRPr lang="en-US" altLang="zh-CN" sz="2400" b="1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79" name="Arc 23"/>
          <p:cNvSpPr/>
          <p:nvPr/>
        </p:nvSpPr>
        <p:spPr bwMode="auto">
          <a:xfrm flipH="1">
            <a:off x="5245781" y="1857375"/>
            <a:ext cx="555625" cy="838200"/>
          </a:xfrm>
          <a:custGeom>
            <a:avLst/>
            <a:gdLst>
              <a:gd name="G0" fmla="+- 698 0 0"/>
              <a:gd name="G1" fmla="+- 21600 0 0"/>
              <a:gd name="G2" fmla="+- 21600 0 0"/>
              <a:gd name="T0" fmla="*/ 0 w 22298"/>
              <a:gd name="T1" fmla="*/ 11 h 21600"/>
              <a:gd name="T2" fmla="*/ 22298 w 22298"/>
              <a:gd name="T3" fmla="*/ 21600 h 21600"/>
              <a:gd name="T4" fmla="*/ 698 w 222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8" h="21600" fill="none" extrusionOk="0">
                <a:moveTo>
                  <a:pt x="0" y="11"/>
                </a:moveTo>
                <a:cubicBezTo>
                  <a:pt x="232" y="3"/>
                  <a:pt x="465" y="0"/>
                  <a:pt x="698" y="0"/>
                </a:cubicBezTo>
                <a:cubicBezTo>
                  <a:pt x="12627" y="0"/>
                  <a:pt x="22298" y="9670"/>
                  <a:pt x="22298" y="21600"/>
                </a:cubicBezTo>
              </a:path>
              <a:path w="22298" h="21600" stroke="0" extrusionOk="0">
                <a:moveTo>
                  <a:pt x="0" y="11"/>
                </a:moveTo>
                <a:cubicBezTo>
                  <a:pt x="232" y="3"/>
                  <a:pt x="465" y="0"/>
                  <a:pt x="698" y="0"/>
                </a:cubicBezTo>
                <a:cubicBezTo>
                  <a:pt x="12627" y="0"/>
                  <a:pt x="22298" y="9670"/>
                  <a:pt x="22298" y="21600"/>
                </a:cubicBezTo>
                <a:lnTo>
                  <a:pt x="698" y="2160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sp>
        <p:nvSpPr>
          <p:cNvPr id="80" name="Arc 25"/>
          <p:cNvSpPr/>
          <p:nvPr/>
        </p:nvSpPr>
        <p:spPr bwMode="auto">
          <a:xfrm flipH="1" flipV="1">
            <a:off x="5275943" y="2744787"/>
            <a:ext cx="1077913" cy="203200"/>
          </a:xfrm>
          <a:custGeom>
            <a:avLst/>
            <a:gdLst>
              <a:gd name="G0" fmla="+- 21530 0 0"/>
              <a:gd name="G1" fmla="+- 21600 0 0"/>
              <a:gd name="G2" fmla="+- 21600 0 0"/>
              <a:gd name="T0" fmla="*/ 0 w 43130"/>
              <a:gd name="T1" fmla="*/ 19863 h 21600"/>
              <a:gd name="T2" fmla="*/ 43130 w 43130"/>
              <a:gd name="T3" fmla="*/ 21600 h 21600"/>
              <a:gd name="T4" fmla="*/ 21530 w 431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30" h="21600" fill="none" extrusionOk="0">
                <a:moveTo>
                  <a:pt x="-1" y="19862"/>
                </a:moveTo>
                <a:cubicBezTo>
                  <a:pt x="905" y="8643"/>
                  <a:pt x="10274" y="0"/>
                  <a:pt x="21530" y="0"/>
                </a:cubicBezTo>
                <a:cubicBezTo>
                  <a:pt x="33459" y="0"/>
                  <a:pt x="43130" y="9670"/>
                  <a:pt x="43130" y="21600"/>
                </a:cubicBezTo>
              </a:path>
              <a:path w="43130" h="21600" stroke="0" extrusionOk="0">
                <a:moveTo>
                  <a:pt x="-1" y="19862"/>
                </a:moveTo>
                <a:cubicBezTo>
                  <a:pt x="905" y="8643"/>
                  <a:pt x="10274" y="0"/>
                  <a:pt x="21530" y="0"/>
                </a:cubicBezTo>
                <a:cubicBezTo>
                  <a:pt x="33459" y="0"/>
                  <a:pt x="43130" y="9670"/>
                  <a:pt x="43130" y="21600"/>
                </a:cubicBezTo>
                <a:lnTo>
                  <a:pt x="21530" y="2160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2" charset="0"/>
              <a:cs typeface="Times New Roman" panose="02020603050405020304" pitchFamily="2" charset="0"/>
            </a:endParaRPr>
          </a:p>
        </p:txBody>
      </p:sp>
      <p:grpSp>
        <p:nvGrpSpPr>
          <p:cNvPr id="81" name="Group 26"/>
          <p:cNvGrpSpPr/>
          <p:nvPr/>
        </p:nvGrpSpPr>
        <p:grpSpPr bwMode="auto">
          <a:xfrm>
            <a:off x="7436531" y="1971675"/>
            <a:ext cx="1062037" cy="1457325"/>
            <a:chOff x="3968" y="5613"/>
            <a:chExt cx="896" cy="1219"/>
          </a:xfrm>
        </p:grpSpPr>
        <p:sp>
          <p:nvSpPr>
            <p:cNvPr id="82" name="Oval 27"/>
            <p:cNvSpPr>
              <a:spLocks noChangeArrowheads="1"/>
            </p:cNvSpPr>
            <p:nvPr/>
          </p:nvSpPr>
          <p:spPr bwMode="auto">
            <a:xfrm>
              <a:off x="3968" y="640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3" name="Oval 28"/>
            <p:cNvSpPr>
              <a:spLocks noChangeArrowheads="1"/>
            </p:cNvSpPr>
            <p:nvPr/>
          </p:nvSpPr>
          <p:spPr bwMode="auto">
            <a:xfrm>
              <a:off x="3972" y="561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4" name="Oval 29"/>
            <p:cNvSpPr>
              <a:spLocks noChangeArrowheads="1"/>
            </p:cNvSpPr>
            <p:nvPr/>
          </p:nvSpPr>
          <p:spPr bwMode="auto">
            <a:xfrm>
              <a:off x="4802" y="640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5" name="Oval 30"/>
            <p:cNvSpPr>
              <a:spLocks noChangeArrowheads="1"/>
            </p:cNvSpPr>
            <p:nvPr/>
          </p:nvSpPr>
          <p:spPr bwMode="auto">
            <a:xfrm>
              <a:off x="4807" y="561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6" name="Line 31"/>
            <p:cNvSpPr>
              <a:spLocks noChangeShapeType="1"/>
            </p:cNvSpPr>
            <p:nvPr/>
          </p:nvSpPr>
          <p:spPr bwMode="auto">
            <a:xfrm flipH="1">
              <a:off x="4013" y="5667"/>
              <a:ext cx="794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7" name="Line 32"/>
            <p:cNvSpPr>
              <a:spLocks noChangeShapeType="1"/>
            </p:cNvSpPr>
            <p:nvPr/>
          </p:nvSpPr>
          <p:spPr bwMode="auto">
            <a:xfrm flipH="1">
              <a:off x="4830" y="5691"/>
              <a:ext cx="0" cy="7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>
              <a:off x="4032" y="6437"/>
              <a:ext cx="76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89" name="Line 34"/>
            <p:cNvSpPr>
              <a:spLocks noChangeShapeType="1"/>
            </p:cNvSpPr>
            <p:nvPr/>
          </p:nvSpPr>
          <p:spPr bwMode="auto">
            <a:xfrm>
              <a:off x="4037" y="5665"/>
              <a:ext cx="765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  <p:sp>
          <p:nvSpPr>
            <p:cNvPr id="90" name="Text Box 35"/>
            <p:cNvSpPr txBox="1">
              <a:spLocks noChangeArrowheads="1"/>
            </p:cNvSpPr>
            <p:nvPr/>
          </p:nvSpPr>
          <p:spPr bwMode="auto">
            <a:xfrm>
              <a:off x="4180" y="6549"/>
              <a:ext cx="47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>
                  <a:latin typeface="Times New Roman" panose="02020603050405020304" pitchFamily="2" charset="0"/>
                  <a:cs typeface="Times New Roman" panose="02020603050405020304" pitchFamily="2" charset="0"/>
                </a:rPr>
                <a:t>(c)</a:t>
              </a:r>
              <a:endParaRPr lang="en-US" altLang="zh-CN" sz="2400" b="1">
                <a:latin typeface="Times New Roman" panose="02020603050405020304" pitchFamily="2" charset="0"/>
                <a:cs typeface="Times New Roman" panose="02020603050405020304" pitchFamily="2" charset="0"/>
              </a:endParaRPr>
            </a:p>
          </p:txBody>
        </p:sp>
      </p:grpSp>
      <p:grpSp>
        <p:nvGrpSpPr>
          <p:cNvPr id="91" name="Group 39"/>
          <p:cNvGrpSpPr/>
          <p:nvPr/>
        </p:nvGrpSpPr>
        <p:grpSpPr bwMode="auto">
          <a:xfrm>
            <a:off x="2837989" y="4226949"/>
            <a:ext cx="1503362" cy="1865312"/>
            <a:chOff x="1797" y="7212"/>
            <a:chExt cx="1137" cy="1297"/>
          </a:xfrm>
        </p:grpSpPr>
        <p:sp>
          <p:nvSpPr>
            <p:cNvPr id="92" name="Line 40"/>
            <p:cNvSpPr>
              <a:spLocks noChangeShapeType="1"/>
            </p:cNvSpPr>
            <p:nvPr/>
          </p:nvSpPr>
          <p:spPr bwMode="auto">
            <a:xfrm>
              <a:off x="2359" y="7245"/>
              <a:ext cx="272" cy="8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41"/>
            <p:cNvSpPr>
              <a:spLocks noChangeShapeType="1"/>
            </p:cNvSpPr>
            <p:nvPr/>
          </p:nvSpPr>
          <p:spPr bwMode="auto">
            <a:xfrm flipH="1">
              <a:off x="2135" y="7647"/>
              <a:ext cx="737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42"/>
            <p:cNvSpPr>
              <a:spLocks noChangeShapeType="1"/>
            </p:cNvSpPr>
            <p:nvPr/>
          </p:nvSpPr>
          <p:spPr bwMode="auto">
            <a:xfrm>
              <a:off x="1852" y="7636"/>
              <a:ext cx="76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Oval 43"/>
            <p:cNvSpPr>
              <a:spLocks noChangeArrowheads="1"/>
            </p:cNvSpPr>
            <p:nvPr/>
          </p:nvSpPr>
          <p:spPr bwMode="auto">
            <a:xfrm>
              <a:off x="2067" y="809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Oval 44"/>
            <p:cNvSpPr>
              <a:spLocks noChangeArrowheads="1"/>
            </p:cNvSpPr>
            <p:nvPr/>
          </p:nvSpPr>
          <p:spPr bwMode="auto">
            <a:xfrm>
              <a:off x="2607" y="809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Oval 45"/>
            <p:cNvSpPr>
              <a:spLocks noChangeArrowheads="1"/>
            </p:cNvSpPr>
            <p:nvPr/>
          </p:nvSpPr>
          <p:spPr bwMode="auto">
            <a:xfrm>
              <a:off x="2877" y="759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46"/>
            <p:cNvSpPr>
              <a:spLocks noChangeShapeType="1"/>
            </p:cNvSpPr>
            <p:nvPr/>
          </p:nvSpPr>
          <p:spPr bwMode="auto">
            <a:xfrm>
              <a:off x="2365" y="7240"/>
              <a:ext cx="539" cy="36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47"/>
            <p:cNvSpPr>
              <a:spLocks noChangeShapeType="1"/>
            </p:cNvSpPr>
            <p:nvPr/>
          </p:nvSpPr>
          <p:spPr bwMode="auto">
            <a:xfrm>
              <a:off x="1823" y="7638"/>
              <a:ext cx="25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Text Box 48"/>
            <p:cNvSpPr txBox="1">
              <a:spLocks noChangeArrowheads="1"/>
            </p:cNvSpPr>
            <p:nvPr/>
          </p:nvSpPr>
          <p:spPr bwMode="auto">
            <a:xfrm>
              <a:off x="2119" y="8226"/>
              <a:ext cx="4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(a)</a:t>
              </a:r>
              <a:endParaRPr lang="en-US" altLang="zh-CN" sz="2400" b="1"/>
            </a:p>
          </p:txBody>
        </p:sp>
        <p:sp>
          <p:nvSpPr>
            <p:cNvPr id="101" name="Oval 49"/>
            <p:cNvSpPr>
              <a:spLocks noChangeArrowheads="1"/>
            </p:cNvSpPr>
            <p:nvPr/>
          </p:nvSpPr>
          <p:spPr bwMode="auto">
            <a:xfrm>
              <a:off x="2337" y="7212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Oval 50"/>
            <p:cNvSpPr>
              <a:spLocks noChangeArrowheads="1"/>
            </p:cNvSpPr>
            <p:nvPr/>
          </p:nvSpPr>
          <p:spPr bwMode="auto">
            <a:xfrm>
              <a:off x="1797" y="7599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3" name="Group 51"/>
          <p:cNvGrpSpPr/>
          <p:nvPr/>
        </p:nvGrpSpPr>
        <p:grpSpPr bwMode="auto">
          <a:xfrm>
            <a:off x="5457364" y="4176149"/>
            <a:ext cx="1336675" cy="1916112"/>
            <a:chOff x="4137" y="7056"/>
            <a:chExt cx="1011" cy="1332"/>
          </a:xfrm>
        </p:grpSpPr>
        <p:sp>
          <p:nvSpPr>
            <p:cNvPr id="104" name="Oval 52"/>
            <p:cNvSpPr>
              <a:spLocks noChangeArrowheads="1"/>
            </p:cNvSpPr>
            <p:nvPr/>
          </p:nvSpPr>
          <p:spPr bwMode="auto">
            <a:xfrm>
              <a:off x="4137" y="777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Oval 53"/>
            <p:cNvSpPr>
              <a:spLocks noChangeArrowheads="1"/>
            </p:cNvSpPr>
            <p:nvPr/>
          </p:nvSpPr>
          <p:spPr bwMode="auto">
            <a:xfrm>
              <a:off x="4619" y="705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54"/>
            <p:cNvSpPr>
              <a:spLocks noChangeShapeType="1"/>
            </p:cNvSpPr>
            <p:nvPr/>
          </p:nvSpPr>
          <p:spPr bwMode="auto">
            <a:xfrm flipH="1">
              <a:off x="4161" y="7109"/>
              <a:ext cx="454" cy="6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55"/>
            <p:cNvSpPr>
              <a:spLocks noChangeShapeType="1"/>
            </p:cNvSpPr>
            <p:nvPr/>
          </p:nvSpPr>
          <p:spPr bwMode="auto">
            <a:xfrm>
              <a:off x="4667" y="7109"/>
              <a:ext cx="454" cy="6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Text Box 56"/>
            <p:cNvSpPr txBox="1">
              <a:spLocks noChangeArrowheads="1"/>
            </p:cNvSpPr>
            <p:nvPr/>
          </p:nvSpPr>
          <p:spPr bwMode="auto">
            <a:xfrm>
              <a:off x="4397" y="8105"/>
              <a:ext cx="4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(b)</a:t>
              </a:r>
              <a:endParaRPr lang="en-US" altLang="zh-CN" sz="2400" b="1"/>
            </a:p>
          </p:txBody>
        </p:sp>
        <p:sp>
          <p:nvSpPr>
            <p:cNvPr id="109" name="Arc 57"/>
            <p:cNvSpPr/>
            <p:nvPr/>
          </p:nvSpPr>
          <p:spPr bwMode="auto">
            <a:xfrm>
              <a:off x="4690" y="7083"/>
              <a:ext cx="454" cy="6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Oval 58"/>
            <p:cNvSpPr>
              <a:spLocks noChangeArrowheads="1"/>
            </p:cNvSpPr>
            <p:nvPr/>
          </p:nvSpPr>
          <p:spPr bwMode="auto">
            <a:xfrm>
              <a:off x="5091" y="7768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1" name="Group 59"/>
          <p:cNvGrpSpPr/>
          <p:nvPr/>
        </p:nvGrpSpPr>
        <p:grpSpPr bwMode="auto">
          <a:xfrm>
            <a:off x="7911639" y="4338074"/>
            <a:ext cx="1190625" cy="1754187"/>
            <a:chOff x="5577" y="7949"/>
            <a:chExt cx="900" cy="1219"/>
          </a:xfrm>
        </p:grpSpPr>
        <p:sp>
          <p:nvSpPr>
            <p:cNvPr id="112" name="Oval 60"/>
            <p:cNvSpPr>
              <a:spLocks noChangeArrowheads="1"/>
            </p:cNvSpPr>
            <p:nvPr/>
          </p:nvSpPr>
          <p:spPr bwMode="auto">
            <a:xfrm>
              <a:off x="5577" y="8742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Oval 61"/>
            <p:cNvSpPr>
              <a:spLocks noChangeArrowheads="1"/>
            </p:cNvSpPr>
            <p:nvPr/>
          </p:nvSpPr>
          <p:spPr bwMode="auto">
            <a:xfrm>
              <a:off x="5581" y="794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Oval 62"/>
            <p:cNvSpPr>
              <a:spLocks noChangeArrowheads="1"/>
            </p:cNvSpPr>
            <p:nvPr/>
          </p:nvSpPr>
          <p:spPr bwMode="auto">
            <a:xfrm>
              <a:off x="6420" y="794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63"/>
            <p:cNvSpPr>
              <a:spLocks noChangeShapeType="1"/>
            </p:cNvSpPr>
            <p:nvPr/>
          </p:nvSpPr>
          <p:spPr bwMode="auto">
            <a:xfrm>
              <a:off x="5646" y="7978"/>
              <a:ext cx="76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64"/>
            <p:cNvSpPr>
              <a:spLocks noChangeShapeType="1"/>
            </p:cNvSpPr>
            <p:nvPr/>
          </p:nvSpPr>
          <p:spPr bwMode="auto">
            <a:xfrm>
              <a:off x="5607" y="8014"/>
              <a:ext cx="0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Text Box 65"/>
            <p:cNvSpPr txBox="1">
              <a:spLocks noChangeArrowheads="1"/>
            </p:cNvSpPr>
            <p:nvPr/>
          </p:nvSpPr>
          <p:spPr bwMode="auto">
            <a:xfrm>
              <a:off x="5791" y="8885"/>
              <a:ext cx="47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(c)</a:t>
              </a:r>
              <a:endParaRPr lang="en-US" altLang="zh-CN" sz="2400" b="1"/>
            </a:p>
          </p:txBody>
        </p:sp>
        <p:sp>
          <p:nvSpPr>
            <p:cNvPr id="118" name="Oval 66"/>
            <p:cNvSpPr>
              <a:spLocks noChangeArrowheads="1"/>
            </p:cNvSpPr>
            <p:nvPr/>
          </p:nvSpPr>
          <p:spPr bwMode="auto">
            <a:xfrm>
              <a:off x="6420" y="8742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19" name="Rectangle 3"/>
          <p:cNvSpPr txBox="1">
            <a:spLocks noChangeArrowheads="1"/>
          </p:cNvSpPr>
          <p:nvPr/>
        </p:nvSpPr>
        <p:spPr>
          <a:xfrm>
            <a:off x="1467122" y="979215"/>
            <a:ext cx="10724878" cy="4365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设图</a:t>
            </a:r>
            <a:r>
              <a:rPr lang="en-US" altLang="zh-CN" dirty="0"/>
              <a:t>G = &lt;V, E&gt;</a:t>
            </a:r>
            <a:r>
              <a:rPr lang="zh-CN" altLang="en-US" dirty="0"/>
              <a:t>。</a:t>
            </a:r>
            <a:endParaRPr lang="zh-CN" altLang="en-US" dirty="0"/>
          </a:p>
          <a:p>
            <a:pPr marL="457200" indent="-4572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/>
              <a:t>设</a:t>
            </a:r>
            <a:r>
              <a:rPr lang="en-US" altLang="zh-CN" dirty="0" err="1"/>
              <a:t>e∈E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G-e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中去掉边</a:t>
            </a:r>
            <a:r>
              <a:rPr lang="en-US" altLang="zh-CN" dirty="0"/>
              <a:t>e</a:t>
            </a:r>
            <a:r>
              <a:rPr lang="zh-CN" altLang="en-US" dirty="0"/>
              <a:t>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删除边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zh-CN" altLang="en-US" dirty="0"/>
              <a:t>。又设</a:t>
            </a:r>
            <a:r>
              <a:rPr lang="en-US" altLang="zh-CN" dirty="0"/>
              <a:t>E</a:t>
            </a:r>
            <a:r>
              <a:rPr lang="en-US" altLang="zh-CN" dirty="0">
                <a:sym typeface="Symbol" panose="05050102010706020507" pitchFamily="18" charset="2"/>
              </a:rPr>
              <a:t></a:t>
            </a:r>
            <a:r>
              <a:rPr lang="en-US" altLang="zh-CN" dirty="0"/>
              <a:t>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G-E</a:t>
            </a:r>
            <a:r>
              <a:rPr lang="en-US" altLang="zh-CN" dirty="0">
                <a:solidFill>
                  <a:srgbClr val="800080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E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中所有边得到的图，称为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en-US" altLang="zh-CN" dirty="0">
                <a:solidFill>
                  <a:schemeClr val="accent1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。</a:t>
            </a:r>
            <a:endParaRPr lang="zh-CN" altLang="en-US" dirty="0"/>
          </a:p>
          <a:p>
            <a:pPr marL="457200" indent="-4572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/>
              <a:t>设</a:t>
            </a:r>
            <a:r>
              <a:rPr lang="en-US" altLang="zh-CN" dirty="0" err="1"/>
              <a:t>v∈V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G-v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中去掉结点</a:t>
            </a:r>
            <a:r>
              <a:rPr lang="en-US" altLang="zh-CN" dirty="0"/>
              <a:t>v</a:t>
            </a:r>
            <a:r>
              <a:rPr lang="zh-CN" altLang="en-US" dirty="0"/>
              <a:t>及</a:t>
            </a:r>
            <a:r>
              <a:rPr lang="en-US" altLang="zh-CN" dirty="0"/>
              <a:t>v</a:t>
            </a:r>
            <a:r>
              <a:rPr lang="zh-CN" altLang="en-US" dirty="0"/>
              <a:t>关联的所有边得到的图，称为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删除结点</a:t>
            </a:r>
            <a:r>
              <a:rPr lang="en-US" altLang="zh-CN" dirty="0">
                <a:solidFill>
                  <a:schemeClr val="accent1"/>
                </a:solidFill>
              </a:rPr>
              <a:t>v</a:t>
            </a:r>
            <a:r>
              <a:rPr lang="zh-CN" altLang="en-US" dirty="0"/>
              <a:t>。又设</a:t>
            </a:r>
            <a:r>
              <a:rPr lang="en-US" altLang="zh-CN" dirty="0"/>
              <a:t>V</a:t>
            </a:r>
            <a:r>
              <a:rPr lang="en-US" altLang="zh-CN" dirty="0">
                <a:sym typeface="Symbol" panose="05050102010706020507" pitchFamily="18" charset="2"/>
              </a:rPr>
              <a:t></a:t>
            </a:r>
            <a:r>
              <a:rPr lang="en-US" altLang="zh-CN" dirty="0"/>
              <a:t>V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G-V</a:t>
            </a:r>
            <a:r>
              <a:rPr lang="en-US" altLang="zh-CN" dirty="0">
                <a:solidFill>
                  <a:srgbClr val="800080"/>
                </a:solidFill>
                <a:sym typeface="Symbol" panose="05050102010706020507" pitchFamily="18" charset="2"/>
              </a:rPr>
              <a:t></a:t>
            </a:r>
            <a:r>
              <a:rPr lang="en-US" altLang="zh-CN" dirty="0"/>
              <a:t> 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V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中所有结点及关联的所有边得到的图，称为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</a:t>
            </a:r>
            <a:r>
              <a:rPr lang="en-US" altLang="zh-CN" dirty="0">
                <a:solidFill>
                  <a:schemeClr val="accent1"/>
                </a:solidFill>
              </a:rPr>
              <a:t>V</a:t>
            </a:r>
            <a:r>
              <a:rPr lang="en-US" altLang="zh-CN" dirty="0">
                <a:solidFill>
                  <a:schemeClr val="accent1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20" name="Rectangle 3"/>
          <p:cNvSpPr txBox="1">
            <a:spLocks noChangeArrowheads="1"/>
          </p:cNvSpPr>
          <p:nvPr/>
        </p:nvSpPr>
        <p:spPr>
          <a:xfrm>
            <a:off x="1467122" y="3350623"/>
            <a:ext cx="10611667" cy="4813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00000"/>
              </a:lnSpc>
              <a:spcBef>
                <a:spcPct val="15000"/>
              </a:spcBef>
            </a:pPr>
            <a:endParaRPr lang="zh-CN" altLang="en-US" dirty="0"/>
          </a:p>
          <a:p>
            <a:pPr marL="533400" indent="-5334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设</a:t>
            </a:r>
            <a:r>
              <a:rPr lang="en-US" altLang="zh-CN" dirty="0"/>
              <a:t>e = (u, v)∈E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G\e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e</a:t>
            </a:r>
            <a:r>
              <a:rPr lang="zh-CN" altLang="en-US" dirty="0"/>
              <a:t>，将</a:t>
            </a:r>
            <a:r>
              <a:rPr lang="en-US" altLang="zh-CN" dirty="0"/>
              <a:t>e</a:t>
            </a:r>
            <a:r>
              <a:rPr lang="zh-CN" altLang="en-US" dirty="0"/>
              <a:t>的两个端点</a:t>
            </a:r>
            <a:r>
              <a:rPr lang="en-US" altLang="zh-CN" dirty="0"/>
              <a:t>u, v</a:t>
            </a:r>
            <a:r>
              <a:rPr lang="zh-CN" altLang="en-US" dirty="0"/>
              <a:t>用一个新的结点</a:t>
            </a:r>
            <a:r>
              <a:rPr lang="en-US" altLang="zh-CN" dirty="0"/>
              <a:t>w</a:t>
            </a:r>
            <a:r>
              <a:rPr lang="zh-CN" altLang="en-US" dirty="0"/>
              <a:t>代替，使</a:t>
            </a:r>
            <a:r>
              <a:rPr lang="en-US" altLang="zh-CN" dirty="0"/>
              <a:t>w</a:t>
            </a:r>
            <a:r>
              <a:rPr lang="zh-CN" altLang="en-US" dirty="0"/>
              <a:t>关联除</a:t>
            </a:r>
            <a:r>
              <a:rPr lang="en-US" altLang="zh-CN" dirty="0"/>
              <a:t>e</a:t>
            </a:r>
            <a:r>
              <a:rPr lang="zh-CN" altLang="en-US" dirty="0"/>
              <a:t>外的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关联的一切边，称为</a:t>
            </a:r>
            <a:r>
              <a:rPr lang="zh-CN" altLang="en-US" dirty="0">
                <a:solidFill>
                  <a:schemeClr val="accent1"/>
                </a:solidFill>
              </a:rPr>
              <a:t>边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zh-CN" altLang="en-US" dirty="0">
                <a:solidFill>
                  <a:schemeClr val="accent1"/>
                </a:solidFill>
              </a:rPr>
              <a:t>的收缩</a:t>
            </a:r>
            <a:r>
              <a:rPr lang="zh-CN" altLang="en-US" dirty="0"/>
              <a:t>。一个图</a:t>
            </a:r>
            <a:r>
              <a:rPr lang="en-US" altLang="zh-CN" dirty="0"/>
              <a:t>G</a:t>
            </a:r>
            <a:r>
              <a:rPr lang="zh-CN" altLang="en-US" dirty="0"/>
              <a:t>可以收缩为图</a:t>
            </a:r>
            <a:r>
              <a:rPr lang="en-US" altLang="zh-CN" dirty="0"/>
              <a:t>H</a:t>
            </a:r>
            <a:r>
              <a:rPr lang="zh-CN" altLang="en-US" dirty="0"/>
              <a:t>，是指</a:t>
            </a:r>
            <a:r>
              <a:rPr lang="en-US" altLang="zh-CN" dirty="0"/>
              <a:t>H</a:t>
            </a:r>
            <a:r>
              <a:rPr lang="zh-CN" altLang="en-US" dirty="0"/>
              <a:t>可以从</a:t>
            </a:r>
            <a:r>
              <a:rPr lang="en-US" altLang="zh-CN" dirty="0"/>
              <a:t>G</a:t>
            </a:r>
            <a:r>
              <a:rPr lang="zh-CN" altLang="en-US" dirty="0"/>
              <a:t>经过若干次边的收缩而得到。</a:t>
            </a:r>
            <a:endParaRPr lang="zh-CN" altLang="en-US" dirty="0"/>
          </a:p>
          <a:p>
            <a:pPr marL="533400" indent="-5334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设</a:t>
            </a:r>
            <a:r>
              <a:rPr lang="en-US" altLang="zh-CN" dirty="0"/>
              <a:t>u, </a:t>
            </a:r>
            <a:r>
              <a:rPr lang="en-US" altLang="zh-CN" dirty="0" err="1"/>
              <a:t>v∈V</a:t>
            </a:r>
            <a:r>
              <a:rPr lang="en-US" altLang="zh-CN" dirty="0"/>
              <a:t>(u, v</a:t>
            </a:r>
            <a:r>
              <a:rPr lang="zh-CN" altLang="en-US" dirty="0"/>
              <a:t>可能相邻，也可能不相邻</a:t>
            </a:r>
            <a:r>
              <a:rPr lang="en-US" altLang="zh-CN" dirty="0"/>
              <a:t>)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G∪(u, v)</a:t>
            </a:r>
            <a:r>
              <a:rPr lang="zh-CN" altLang="en-US" dirty="0"/>
              <a:t>表示在</a:t>
            </a:r>
            <a:r>
              <a:rPr lang="en-US" altLang="zh-CN" dirty="0"/>
              <a:t>u, v</a:t>
            </a:r>
            <a:r>
              <a:rPr lang="zh-CN" altLang="en-US" dirty="0"/>
              <a:t>之间加一条边</a:t>
            </a:r>
            <a:r>
              <a:rPr lang="en-US" altLang="zh-CN" dirty="0"/>
              <a:t>(u, v)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chemeClr val="accent1"/>
                </a:solidFill>
              </a:rPr>
              <a:t>加新边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0" y="1126222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w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SzPct val="9500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)=5,deg(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)=3,deg(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)=3,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)=2,deg(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)=0,deg(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)=1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奇结点：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偶结点：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4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悬挂点：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悬挂边： 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 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并且有如下结论：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1)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所有结点的度数之和等于边数的二倍；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     5+3+3+2+0+1=2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7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2)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所有奇结点的度数之和是偶数；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     5+3+3+1=12 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Group 28"/>
          <p:cNvGrpSpPr/>
          <p:nvPr/>
        </p:nvGrpSpPr>
        <p:grpSpPr bwMode="auto">
          <a:xfrm>
            <a:off x="8073967" y="1126222"/>
            <a:ext cx="2828925" cy="2781300"/>
            <a:chOff x="3744" y="816"/>
            <a:chExt cx="1782" cy="17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428" y="110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936" y="1793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919" y="1799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404" y="2477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316" y="112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286" y="2267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 flipH="1">
              <a:off x="4308" y="816"/>
              <a:ext cx="340" cy="3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 flipH="1">
              <a:off x="5186" y="834"/>
              <a:ext cx="340" cy="3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8700000">
              <a:off x="4630" y="1118"/>
              <a:ext cx="181" cy="77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4128" y="100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1</a:t>
              </a:r>
              <a:endParaRPr lang="en-US" altLang="zh-CN" b="0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744" y="1714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2</a:t>
              </a:r>
              <a:endParaRPr lang="en-US" altLang="zh-CN" b="0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5004" y="173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3</a:t>
              </a:r>
              <a:endParaRPr lang="en-US" altLang="zh-CN" b="0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5268" y="1176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4</a:t>
              </a:r>
              <a:endParaRPr lang="en-US" altLang="zh-CN" b="0"/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5238" y="202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5</a:t>
              </a:r>
              <a:endParaRPr lang="en-US" altLang="zh-CN" b="0"/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4368" y="2200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6</a:t>
              </a:r>
              <a:endParaRPr lang="en-US" altLang="zh-CN" b="0"/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4011" y="1191"/>
              <a:ext cx="435" cy="615"/>
            </a:xfrm>
            <a:custGeom>
              <a:avLst/>
              <a:gdLst>
                <a:gd name="T0" fmla="*/ 435 w 435"/>
                <a:gd name="T1" fmla="*/ 0 h 615"/>
                <a:gd name="T2" fmla="*/ 0 w 435"/>
                <a:gd name="T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5" h="615">
                  <a:moveTo>
                    <a:pt x="435" y="0"/>
                  </a:moveTo>
                  <a:lnTo>
                    <a:pt x="0" y="615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4026" y="1857"/>
              <a:ext cx="897" cy="3"/>
            </a:xfrm>
            <a:custGeom>
              <a:avLst/>
              <a:gdLst>
                <a:gd name="T0" fmla="*/ 0 w 897"/>
                <a:gd name="T1" fmla="*/ 3 h 3"/>
                <a:gd name="T2" fmla="*/ 897 w 897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97" h="3">
                  <a:moveTo>
                    <a:pt x="0" y="3"/>
                  </a:moveTo>
                  <a:lnTo>
                    <a:pt x="897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3993" y="1884"/>
              <a:ext cx="429" cy="606"/>
            </a:xfrm>
            <a:custGeom>
              <a:avLst/>
              <a:gdLst>
                <a:gd name="T0" fmla="*/ 0 w 429"/>
                <a:gd name="T1" fmla="*/ 0 h 606"/>
                <a:gd name="T2" fmla="*/ 429 w 429"/>
                <a:gd name="T3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9" h="606">
                  <a:moveTo>
                    <a:pt x="0" y="0"/>
                  </a:moveTo>
                  <a:lnTo>
                    <a:pt x="429" y="606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371600" y="1143000"/>
            <a:ext cx="7620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14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例.</a:t>
            </a:r>
            <a:r>
              <a:rPr lang="zh-CN" altLang="en-US" sz="2400" dirty="0"/>
              <a:t>在右面的有向图中，其中：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=3,             =4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)=7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=2,             =2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)=4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=3,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)=4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=1,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)=2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=0,             =0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)=0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=0,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6</a:t>
            </a:r>
            <a:r>
              <a:rPr lang="en-US" altLang="zh-CN" sz="2400" dirty="0"/>
              <a:t>)=1</a:t>
            </a:r>
            <a:r>
              <a:rPr lang="zh-CN" altLang="en-US" sz="2400" dirty="0"/>
              <a:t> 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graphicFrame>
        <p:nvGraphicFramePr>
          <p:cNvPr id="22" name="Object 31"/>
          <p:cNvGraphicFramePr>
            <a:graphicFrameLocks noChangeAspect="1"/>
          </p:cNvGraphicFramePr>
          <p:nvPr/>
        </p:nvGraphicFramePr>
        <p:xfrm>
          <a:off x="7145337" y="2057400"/>
          <a:ext cx="30861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BMP 图像" r:id="rId2" imgW="3086100" imgH="3276600" progId="Paint.Picture">
                  <p:embed/>
                </p:oleObj>
              </mc:Choice>
              <mc:Fallback>
                <p:oleObj name="BMP 图像" r:id="rId2" imgW="3086100" imgH="3276600" progId="Paint.Picture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5337" y="2057400"/>
                        <a:ext cx="30861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45"/>
          <p:cNvGrpSpPr/>
          <p:nvPr/>
        </p:nvGrpSpPr>
        <p:grpSpPr bwMode="auto">
          <a:xfrm>
            <a:off x="1717457" y="2317750"/>
            <a:ext cx="2479675" cy="2755900"/>
            <a:chOff x="1039" y="2196"/>
            <a:chExt cx="1562" cy="1736"/>
          </a:xfrm>
        </p:grpSpPr>
        <p:graphicFrame>
          <p:nvGraphicFramePr>
            <p:cNvPr id="24" name="Object 32"/>
            <p:cNvGraphicFramePr>
              <a:graphicFrameLocks noChangeAspect="1"/>
            </p:cNvGraphicFramePr>
            <p:nvPr/>
          </p:nvGraphicFramePr>
          <p:xfrm>
            <a:off x="1060" y="2196"/>
            <a:ext cx="63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Equation" r:id="rId4" imgW="494665" imgH="254000" progId="Equation.3">
                    <p:embed/>
                  </p:oleObj>
                </mc:Choice>
                <mc:Fallback>
                  <p:oleObj name="Equation" r:id="rId4" imgW="494665" imgH="2540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" y="2196"/>
                          <a:ext cx="63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3"/>
            <p:cNvGraphicFramePr>
              <a:graphicFrameLocks noChangeAspect="1"/>
            </p:cNvGraphicFramePr>
            <p:nvPr/>
          </p:nvGraphicFramePr>
          <p:xfrm>
            <a:off x="1960" y="2208"/>
            <a:ext cx="63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Equation" r:id="rId6" imgW="494665" imgH="254000" progId="Equation.3">
                    <p:embed/>
                  </p:oleObj>
                </mc:Choice>
                <mc:Fallback>
                  <p:oleObj name="Equation" r:id="rId6" imgW="494665" imgH="2540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0" y="2208"/>
                          <a:ext cx="63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4"/>
            <p:cNvGraphicFramePr>
              <a:graphicFrameLocks noChangeAspect="1"/>
            </p:cNvGraphicFramePr>
            <p:nvPr/>
          </p:nvGraphicFramePr>
          <p:xfrm>
            <a:off x="1056" y="2745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Equation" r:id="rId8" imgW="494665" imgH="266700" progId="Equation.3">
                    <p:embed/>
                  </p:oleObj>
                </mc:Choice>
                <mc:Fallback>
                  <p:oleObj name="Equation" r:id="rId8" imgW="494665" imgH="2667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745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5"/>
            <p:cNvGraphicFramePr>
              <a:graphicFrameLocks noChangeAspect="1"/>
            </p:cNvGraphicFramePr>
            <p:nvPr/>
          </p:nvGraphicFramePr>
          <p:xfrm>
            <a:off x="1048" y="3041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10" imgW="508000" imgH="254000" progId="Equation.3">
                    <p:embed/>
                  </p:oleObj>
                </mc:Choice>
                <mc:Fallback>
                  <p:oleObj name="Equation" r:id="rId10" imgW="508000" imgH="2540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8" y="3041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6"/>
            <p:cNvGraphicFramePr>
              <a:graphicFrameLocks noChangeAspect="1"/>
            </p:cNvGraphicFramePr>
            <p:nvPr/>
          </p:nvGraphicFramePr>
          <p:xfrm>
            <a:off x="1060" y="3292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12" imgW="494665" imgH="266700" progId="Equation.3">
                    <p:embed/>
                  </p:oleObj>
                </mc:Choice>
                <mc:Fallback>
                  <p:oleObj name="Equation" r:id="rId12" imgW="494665" imgH="2667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" y="3292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7"/>
            <p:cNvGraphicFramePr>
              <a:graphicFrameLocks noChangeAspect="1"/>
            </p:cNvGraphicFramePr>
            <p:nvPr/>
          </p:nvGraphicFramePr>
          <p:xfrm>
            <a:off x="1044" y="3573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Equation" r:id="rId14" imgW="494665" imgH="266700" progId="Equation.3">
                    <p:embed/>
                  </p:oleObj>
                </mc:Choice>
                <mc:Fallback>
                  <p:oleObj name="Equation" r:id="rId14" imgW="494665" imgH="2667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4" y="3573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8"/>
            <p:cNvGraphicFramePr>
              <a:graphicFrameLocks noChangeAspect="1"/>
            </p:cNvGraphicFramePr>
            <p:nvPr/>
          </p:nvGraphicFramePr>
          <p:xfrm>
            <a:off x="1039" y="2472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Equation" r:id="rId16" imgW="508000" imgH="254000" progId="Equation.3">
                    <p:embed/>
                  </p:oleObj>
                </mc:Choice>
                <mc:Fallback>
                  <p:oleObj name="Equation" r:id="rId16" imgW="508000" imgH="2540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9" y="2472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9"/>
            <p:cNvGraphicFramePr>
              <a:graphicFrameLocks noChangeAspect="1"/>
            </p:cNvGraphicFramePr>
            <p:nvPr/>
          </p:nvGraphicFramePr>
          <p:xfrm>
            <a:off x="1952" y="2489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Equation" r:id="rId18" imgW="508000" imgH="254000" progId="Equation.3">
                    <p:embed/>
                  </p:oleObj>
                </mc:Choice>
                <mc:Fallback>
                  <p:oleObj name="Equation" r:id="rId18" imgW="508000" imgH="2540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2489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0"/>
            <p:cNvGraphicFramePr>
              <a:graphicFrameLocks noChangeAspect="1"/>
            </p:cNvGraphicFramePr>
            <p:nvPr/>
          </p:nvGraphicFramePr>
          <p:xfrm>
            <a:off x="1948" y="2757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Equation" r:id="rId20" imgW="494665" imgH="266700" progId="Equation.3">
                    <p:embed/>
                  </p:oleObj>
                </mc:Choice>
                <mc:Fallback>
                  <p:oleObj name="Equation" r:id="rId20" imgW="494665" imgH="2667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8" y="2757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41"/>
            <p:cNvGraphicFramePr>
              <a:graphicFrameLocks noChangeAspect="1"/>
            </p:cNvGraphicFramePr>
            <p:nvPr/>
          </p:nvGraphicFramePr>
          <p:xfrm>
            <a:off x="1940" y="3041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Equation" r:id="rId22" imgW="508000" imgH="254000" progId="Equation.3">
                    <p:embed/>
                  </p:oleObj>
                </mc:Choice>
                <mc:Fallback>
                  <p:oleObj name="Equation" r:id="rId22" imgW="508000" imgH="2540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0" y="3041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2"/>
            <p:cNvGraphicFramePr>
              <a:graphicFrameLocks noChangeAspect="1"/>
            </p:cNvGraphicFramePr>
            <p:nvPr/>
          </p:nvGraphicFramePr>
          <p:xfrm>
            <a:off x="1948" y="3309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Equation" r:id="rId24" imgW="494665" imgH="266700" progId="Equation.3">
                    <p:embed/>
                  </p:oleObj>
                </mc:Choice>
                <mc:Fallback>
                  <p:oleObj name="Equation" r:id="rId24" imgW="494665" imgH="2667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8" y="3309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43"/>
            <p:cNvGraphicFramePr>
              <a:graphicFrameLocks noChangeAspect="1"/>
            </p:cNvGraphicFramePr>
            <p:nvPr/>
          </p:nvGraphicFramePr>
          <p:xfrm>
            <a:off x="1960" y="3597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Equation" r:id="rId26" imgW="494665" imgH="266700" progId="Equation.3">
                    <p:embed/>
                  </p:oleObj>
                </mc:Choice>
                <mc:Fallback>
                  <p:oleObj name="Equation" r:id="rId26" imgW="494665" imgH="2667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0" y="3597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53780" y="1075189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w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SzPct val="9500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奇结点：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偶结点：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4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悬挂点：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悬挂边： 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) 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并且有如下结论：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1)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所有结点的度数之和等于边数的二倍；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     7+4+4+2+0+1=2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9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2)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所有结点的进度之和等于出度之和等于边数；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     4+2+1+1+0+1=3+2+3+1+0+0=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9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3)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所有奇结点的度数之和是偶数；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         7+1=8 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Object 31"/>
          <p:cNvGraphicFramePr>
            <a:graphicFrameLocks noChangeAspect="1"/>
          </p:cNvGraphicFramePr>
          <p:nvPr/>
        </p:nvGraphicFramePr>
        <p:xfrm>
          <a:off x="8467061" y="993371"/>
          <a:ext cx="30861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BMP 图像" r:id="rId2" imgW="3086100" imgH="3276600" progId="Paint.Picture">
                  <p:embed/>
                </p:oleObj>
              </mc:Choice>
              <mc:Fallback>
                <p:oleObj name="BMP 图像" r:id="rId2" imgW="3086100" imgH="3276600" progId="Paint.Picture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061" y="993371"/>
                        <a:ext cx="30861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664450" y="134506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4" name="AutoShape 4"/>
          <p:cNvSpPr>
            <a:spLocks noChangeAspect="1" noChangeArrowheads="1" noTextEdit="1"/>
          </p:cNvSpPr>
          <p:nvPr/>
        </p:nvSpPr>
        <p:spPr bwMode="auto">
          <a:xfrm>
            <a:off x="5549871" y="690228"/>
            <a:ext cx="4176712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1" name="Rectangle 32"/>
          <p:cNvSpPr>
            <a:spLocks noChangeArrowheads="1"/>
          </p:cNvSpPr>
          <p:nvPr/>
        </p:nvSpPr>
        <p:spPr bwMode="auto">
          <a:xfrm>
            <a:off x="2020858" y="791828"/>
            <a:ext cx="432117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=?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结点度的总和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=?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grpSp>
        <p:nvGrpSpPr>
          <p:cNvPr id="62" name="Group 64"/>
          <p:cNvGrpSpPr/>
          <p:nvPr/>
        </p:nvGrpSpPr>
        <p:grpSpPr bwMode="auto">
          <a:xfrm>
            <a:off x="6389658" y="4217100"/>
            <a:ext cx="3606800" cy="2160587"/>
            <a:chOff x="1927" y="1059"/>
            <a:chExt cx="1625" cy="998"/>
          </a:xfrm>
        </p:grpSpPr>
        <p:sp>
          <p:nvSpPr>
            <p:cNvPr id="63" name="Oval 35"/>
            <p:cNvSpPr>
              <a:spLocks noChangeArrowheads="1"/>
            </p:cNvSpPr>
            <p:nvPr/>
          </p:nvSpPr>
          <p:spPr bwMode="auto">
            <a:xfrm>
              <a:off x="3456" y="194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3408" y="1645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Oval 43"/>
            <p:cNvSpPr>
              <a:spLocks noChangeArrowheads="1"/>
            </p:cNvSpPr>
            <p:nvPr/>
          </p:nvSpPr>
          <p:spPr bwMode="auto">
            <a:xfrm>
              <a:off x="2018" y="1286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44"/>
            <p:cNvSpPr>
              <a:spLocks noChangeArrowheads="1"/>
            </p:cNvSpPr>
            <p:nvPr/>
          </p:nvSpPr>
          <p:spPr bwMode="auto">
            <a:xfrm>
              <a:off x="2970" y="1059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2290" y="1422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Oval 46"/>
            <p:cNvSpPr>
              <a:spLocks noChangeArrowheads="1"/>
            </p:cNvSpPr>
            <p:nvPr/>
          </p:nvSpPr>
          <p:spPr bwMode="auto">
            <a:xfrm>
              <a:off x="2426" y="1966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47"/>
            <p:cNvSpPr>
              <a:spLocks noChangeArrowheads="1"/>
            </p:cNvSpPr>
            <p:nvPr/>
          </p:nvSpPr>
          <p:spPr bwMode="auto">
            <a:xfrm>
              <a:off x="3333" y="1558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48"/>
            <p:cNvSpPr>
              <a:spLocks noChangeShapeType="1"/>
            </p:cNvSpPr>
            <p:nvPr/>
          </p:nvSpPr>
          <p:spPr bwMode="auto">
            <a:xfrm flipV="1">
              <a:off x="2109" y="1104"/>
              <a:ext cx="862" cy="2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49"/>
            <p:cNvSpPr>
              <a:spLocks noChangeShapeType="1"/>
            </p:cNvSpPr>
            <p:nvPr/>
          </p:nvSpPr>
          <p:spPr bwMode="auto">
            <a:xfrm>
              <a:off x="2063" y="1376"/>
              <a:ext cx="408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50"/>
            <p:cNvSpPr>
              <a:spLocks noChangeShapeType="1"/>
            </p:cNvSpPr>
            <p:nvPr/>
          </p:nvSpPr>
          <p:spPr bwMode="auto">
            <a:xfrm>
              <a:off x="3016" y="1104"/>
              <a:ext cx="363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 Box 53"/>
            <p:cNvSpPr txBox="1">
              <a:spLocks noChangeArrowheads="1"/>
            </p:cNvSpPr>
            <p:nvPr/>
          </p:nvSpPr>
          <p:spPr bwMode="auto">
            <a:xfrm>
              <a:off x="2381" y="1336"/>
              <a:ext cx="8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4" name="Text Box 54"/>
            <p:cNvSpPr txBox="1">
              <a:spLocks noChangeArrowheads="1"/>
            </p:cNvSpPr>
            <p:nvPr/>
          </p:nvSpPr>
          <p:spPr bwMode="auto">
            <a:xfrm>
              <a:off x="3469" y="1525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5" name="Freeform 56"/>
            <p:cNvSpPr/>
            <p:nvPr/>
          </p:nvSpPr>
          <p:spPr bwMode="auto">
            <a:xfrm>
              <a:off x="2471" y="1104"/>
              <a:ext cx="590" cy="907"/>
            </a:xfrm>
            <a:custGeom>
              <a:avLst/>
              <a:gdLst>
                <a:gd name="T0" fmla="*/ 590 w 590"/>
                <a:gd name="T1" fmla="*/ 0 h 907"/>
                <a:gd name="T2" fmla="*/ 499 w 590"/>
                <a:gd name="T3" fmla="*/ 499 h 907"/>
                <a:gd name="T4" fmla="*/ 318 w 590"/>
                <a:gd name="T5" fmla="*/ 771 h 907"/>
                <a:gd name="T6" fmla="*/ 0 w 590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0" h="907">
                  <a:moveTo>
                    <a:pt x="590" y="0"/>
                  </a:moveTo>
                  <a:cubicBezTo>
                    <a:pt x="567" y="185"/>
                    <a:pt x="544" y="371"/>
                    <a:pt x="499" y="499"/>
                  </a:cubicBezTo>
                  <a:cubicBezTo>
                    <a:pt x="454" y="627"/>
                    <a:pt x="401" y="703"/>
                    <a:pt x="318" y="771"/>
                  </a:cubicBezTo>
                  <a:cubicBezTo>
                    <a:pt x="235" y="839"/>
                    <a:pt x="53" y="884"/>
                    <a:pt x="0" y="907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57"/>
            <p:cNvSpPr/>
            <p:nvPr/>
          </p:nvSpPr>
          <p:spPr bwMode="auto">
            <a:xfrm>
              <a:off x="2471" y="1104"/>
              <a:ext cx="499" cy="862"/>
            </a:xfrm>
            <a:custGeom>
              <a:avLst/>
              <a:gdLst>
                <a:gd name="T0" fmla="*/ 499 w 499"/>
                <a:gd name="T1" fmla="*/ 0 h 862"/>
                <a:gd name="T2" fmla="*/ 273 w 499"/>
                <a:gd name="T3" fmla="*/ 182 h 862"/>
                <a:gd name="T4" fmla="*/ 137 w 499"/>
                <a:gd name="T5" fmla="*/ 363 h 862"/>
                <a:gd name="T6" fmla="*/ 46 w 499"/>
                <a:gd name="T7" fmla="*/ 590 h 862"/>
                <a:gd name="T8" fmla="*/ 0 w 499"/>
                <a:gd name="T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862">
                  <a:moveTo>
                    <a:pt x="499" y="0"/>
                  </a:moveTo>
                  <a:cubicBezTo>
                    <a:pt x="416" y="60"/>
                    <a:pt x="333" y="121"/>
                    <a:pt x="273" y="182"/>
                  </a:cubicBezTo>
                  <a:cubicBezTo>
                    <a:pt x="213" y="243"/>
                    <a:pt x="175" y="295"/>
                    <a:pt x="137" y="363"/>
                  </a:cubicBezTo>
                  <a:cubicBezTo>
                    <a:pt x="99" y="431"/>
                    <a:pt x="69" y="507"/>
                    <a:pt x="46" y="590"/>
                  </a:cubicBezTo>
                  <a:cubicBezTo>
                    <a:pt x="23" y="673"/>
                    <a:pt x="8" y="817"/>
                    <a:pt x="0" y="86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Text Box 59"/>
            <p:cNvSpPr txBox="1">
              <a:spLocks noChangeArrowheads="1"/>
            </p:cNvSpPr>
            <p:nvPr/>
          </p:nvSpPr>
          <p:spPr bwMode="auto">
            <a:xfrm>
              <a:off x="1927" y="1562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8" name="Text Box 60"/>
            <p:cNvSpPr txBox="1">
              <a:spLocks noChangeArrowheads="1"/>
            </p:cNvSpPr>
            <p:nvPr/>
          </p:nvSpPr>
          <p:spPr bwMode="auto">
            <a:xfrm>
              <a:off x="2834" y="1699"/>
              <a:ext cx="8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9" name="Text Box 61"/>
            <p:cNvSpPr txBox="1">
              <a:spLocks noChangeArrowheads="1"/>
            </p:cNvSpPr>
            <p:nvPr/>
          </p:nvSpPr>
          <p:spPr bwMode="auto">
            <a:xfrm>
              <a:off x="3243" y="1200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80" name="Text Box 62"/>
            <p:cNvSpPr txBox="1">
              <a:spLocks noChangeArrowheads="1"/>
            </p:cNvSpPr>
            <p:nvPr/>
          </p:nvSpPr>
          <p:spPr bwMode="auto">
            <a:xfrm>
              <a:off x="2608" y="1381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cxnSp>
          <p:nvCxnSpPr>
            <p:cNvPr id="81" name="AutoShape 63"/>
            <p:cNvCxnSpPr>
              <a:cxnSpLocks noChangeShapeType="1"/>
              <a:stCxn id="65" idx="0"/>
              <a:endCxn id="65" idx="3"/>
            </p:cNvCxnSpPr>
            <p:nvPr/>
          </p:nvCxnSpPr>
          <p:spPr bwMode="auto">
            <a:xfrm rot="16200000" flipH="1" flipV="1">
              <a:off x="2009" y="1308"/>
              <a:ext cx="78" cy="33"/>
            </a:xfrm>
            <a:prstGeom prst="curvedConnector5">
              <a:avLst>
                <a:gd name="adj1" fmla="val -261542"/>
                <a:gd name="adj2" fmla="val 939394"/>
                <a:gd name="adj3" fmla="val 225639"/>
              </a:avLst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2" name="Rectangle 65"/>
          <p:cNvSpPr>
            <a:spLocks noChangeArrowheads="1"/>
          </p:cNvSpPr>
          <p:nvPr/>
        </p:nvSpPr>
        <p:spPr bwMode="auto">
          <a:xfrm>
            <a:off x="1493808" y="4072637"/>
            <a:ext cx="7489825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endParaRPr lang="zh-CN" altLang="en-US" sz="1000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所有结点出度之和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？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所有结点入度之和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？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83" name="Group 3"/>
          <p:cNvGrpSpPr/>
          <p:nvPr/>
        </p:nvGrpSpPr>
        <p:grpSpPr bwMode="auto">
          <a:xfrm>
            <a:off x="6818294" y="855942"/>
            <a:ext cx="4176712" cy="3240088"/>
            <a:chOff x="4333" y="11112"/>
            <a:chExt cx="3240" cy="2652"/>
          </a:xfrm>
        </p:grpSpPr>
        <p:sp>
          <p:nvSpPr>
            <p:cNvPr id="84" name="AutoShape 4"/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5"/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AutoShape 6"/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Line 7"/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90" name="Text Box 10"/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91" name="Text Box 11"/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92" name="Text Box 12"/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93" name="Line 13"/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6" name="Line 16"/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7" name="AutoShape 17"/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8" name="Line 18"/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9" name="Line 19"/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0" name="Line 20"/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1" name="Line 21"/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" name="AutoShape 22"/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" name="AutoShape 23"/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4" name="AutoShape 24"/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106" name="Text Box 26"/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107" name="Line 27"/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Line 28"/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" name="Line 29"/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" name="AutoShape 30"/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AutoShape 31"/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51" y="1728787"/>
            <a:ext cx="7439619" cy="3623389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3884" y="1451792"/>
            <a:ext cx="10461406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定理（欧拉定理）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在任何图中，结点度的总和等于边数的两倍。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该定理也被称为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握手定理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，被认为图论第一定理，可以用于证明图的相关性质。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推论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在任意图中，奇数度的结点个数为偶数。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52339" y="4768850"/>
            <a:ext cx="7634287" cy="17287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例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G=&lt;V; 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|V|=n, |E|=m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，证明：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(G)≤2m/n≤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(G)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 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  <a:ea typeface="黑体" panose="0201060906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1988851" y="1673225"/>
            <a:ext cx="39957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en-US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1000" dirty="0">
              <a:solidFill>
                <a:srgbClr val="99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(G)=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？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  <a:sym typeface="Symbol" panose="05050102010706020507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(G)=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？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每个顶点的平均度数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？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32" name="Group 3"/>
          <p:cNvGrpSpPr/>
          <p:nvPr/>
        </p:nvGrpSpPr>
        <p:grpSpPr bwMode="auto">
          <a:xfrm>
            <a:off x="6818294" y="855942"/>
            <a:ext cx="4176712" cy="3240088"/>
            <a:chOff x="4333" y="11112"/>
            <a:chExt cx="3240" cy="2652"/>
          </a:xfrm>
        </p:grpSpPr>
        <p:sp>
          <p:nvSpPr>
            <p:cNvPr id="33" name="AutoShape 4"/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5"/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41" name="Text Box 12"/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AutoShape 17"/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AutoShape 22"/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AutoShape 23"/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AutoShape 24"/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  <a:endParaRPr lang="en-US" altLang="zh-CN" sz="1800" baseline="-25000">
                <a:solidFill>
                  <a:srgbClr val="003399"/>
                </a:solidFill>
              </a:endParaRPr>
            </a:p>
          </p:txBody>
        </p:sp>
        <p:sp>
          <p:nvSpPr>
            <p:cNvPr id="55" name="Text Box 26"/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AutoShape 30"/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AutoShape 31"/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17457" y="970938"/>
            <a:ext cx="9345708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2" charset="0"/>
              </a:rPr>
              <a:t>定义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若图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的结点可以分为两个非空集合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中的边的端点分别属于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二分图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Bipartite Graph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），可简记为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G(V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中结点与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中结点均邻接且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中结点与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中结点也均邻接，则称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完全二分图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Complete Bipartite Graph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），记为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m,n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m,n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分别是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的基数。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     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7265959" y="3052223"/>
            <a:ext cx="17891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7199284" y="3025236"/>
            <a:ext cx="1855787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7265959" y="3052223"/>
            <a:ext cx="1789112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7265959" y="3699923"/>
            <a:ext cx="1789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7265959" y="3699923"/>
            <a:ext cx="1789112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265959" y="4565111"/>
            <a:ext cx="1789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7199284" y="2996661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6867496" y="2836323"/>
            <a:ext cx="431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7223096" y="3614198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6867496" y="3520536"/>
            <a:ext cx="3921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14" name="Oval 29"/>
          <p:cNvSpPr>
            <a:spLocks noChangeArrowheads="1"/>
          </p:cNvSpPr>
          <p:nvPr/>
        </p:nvSpPr>
        <p:spPr bwMode="auto">
          <a:xfrm>
            <a:off x="8953471" y="3017298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Text Box 30"/>
          <p:cNvSpPr txBox="1">
            <a:spLocks noChangeArrowheads="1"/>
          </p:cNvSpPr>
          <p:nvPr/>
        </p:nvSpPr>
        <p:spPr bwMode="auto">
          <a:xfrm>
            <a:off x="9120159" y="2836323"/>
            <a:ext cx="5159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16" name="Oval 31"/>
          <p:cNvSpPr>
            <a:spLocks noChangeArrowheads="1"/>
          </p:cNvSpPr>
          <p:nvPr/>
        </p:nvSpPr>
        <p:spPr bwMode="auto">
          <a:xfrm>
            <a:off x="8955059" y="3634836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Text Box 32"/>
          <p:cNvSpPr txBox="1">
            <a:spLocks noChangeArrowheads="1"/>
          </p:cNvSpPr>
          <p:nvPr/>
        </p:nvSpPr>
        <p:spPr bwMode="auto">
          <a:xfrm>
            <a:off x="9142384" y="3484023"/>
            <a:ext cx="69691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8" name="Oval 33"/>
          <p:cNvSpPr>
            <a:spLocks noChangeArrowheads="1"/>
          </p:cNvSpPr>
          <p:nvPr/>
        </p:nvSpPr>
        <p:spPr bwMode="auto">
          <a:xfrm>
            <a:off x="9012209" y="4488911"/>
            <a:ext cx="100012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9204296" y="4349211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0" name="Oval 37"/>
          <p:cNvSpPr>
            <a:spLocks noChangeArrowheads="1"/>
          </p:cNvSpPr>
          <p:nvPr/>
        </p:nvSpPr>
        <p:spPr bwMode="auto">
          <a:xfrm>
            <a:off x="7264371" y="4498436"/>
            <a:ext cx="100013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6908771" y="4307936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2" name="Line 39"/>
          <p:cNvSpPr>
            <a:spLocks noChangeShapeType="1"/>
          </p:cNvSpPr>
          <p:nvPr/>
        </p:nvSpPr>
        <p:spPr bwMode="auto">
          <a:xfrm>
            <a:off x="7299296" y="3052223"/>
            <a:ext cx="1655763" cy="6492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3" name="Line 40"/>
          <p:cNvSpPr>
            <a:spLocks noChangeShapeType="1"/>
          </p:cNvSpPr>
          <p:nvPr/>
        </p:nvSpPr>
        <p:spPr bwMode="auto">
          <a:xfrm>
            <a:off x="7299296" y="3701511"/>
            <a:ext cx="1727200" cy="863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 flipV="1">
            <a:off x="7299296" y="3052223"/>
            <a:ext cx="1727200" cy="15128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5" name="Line 42"/>
          <p:cNvSpPr>
            <a:spLocks noChangeShapeType="1"/>
          </p:cNvSpPr>
          <p:nvPr/>
        </p:nvSpPr>
        <p:spPr bwMode="auto">
          <a:xfrm>
            <a:off x="2546321" y="2764886"/>
            <a:ext cx="17891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43"/>
          <p:cNvSpPr>
            <a:spLocks noChangeShapeType="1"/>
          </p:cNvSpPr>
          <p:nvPr/>
        </p:nvSpPr>
        <p:spPr bwMode="auto">
          <a:xfrm>
            <a:off x="2479646" y="2737898"/>
            <a:ext cx="1855788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44"/>
          <p:cNvSpPr>
            <a:spLocks noChangeShapeType="1"/>
          </p:cNvSpPr>
          <p:nvPr/>
        </p:nvSpPr>
        <p:spPr bwMode="auto">
          <a:xfrm flipV="1">
            <a:off x="2546321" y="2764886"/>
            <a:ext cx="1789113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45"/>
          <p:cNvSpPr>
            <a:spLocks noChangeShapeType="1"/>
          </p:cNvSpPr>
          <p:nvPr/>
        </p:nvSpPr>
        <p:spPr bwMode="auto">
          <a:xfrm>
            <a:off x="2546321" y="3412586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46"/>
          <p:cNvSpPr>
            <a:spLocks noChangeShapeType="1"/>
          </p:cNvSpPr>
          <p:nvPr/>
        </p:nvSpPr>
        <p:spPr bwMode="auto">
          <a:xfrm flipV="1">
            <a:off x="2546321" y="3412586"/>
            <a:ext cx="1789113" cy="865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2546321" y="4277773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Oval 48"/>
          <p:cNvSpPr>
            <a:spLocks noChangeArrowheads="1"/>
          </p:cNvSpPr>
          <p:nvPr/>
        </p:nvSpPr>
        <p:spPr bwMode="auto">
          <a:xfrm>
            <a:off x="2479646" y="2709323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Text Box 49"/>
          <p:cNvSpPr txBox="1">
            <a:spLocks noChangeArrowheads="1"/>
          </p:cNvSpPr>
          <p:nvPr/>
        </p:nvSpPr>
        <p:spPr bwMode="auto">
          <a:xfrm>
            <a:off x="2147859" y="2548986"/>
            <a:ext cx="3206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Oval 50"/>
          <p:cNvSpPr>
            <a:spLocks noChangeArrowheads="1"/>
          </p:cNvSpPr>
          <p:nvPr/>
        </p:nvSpPr>
        <p:spPr bwMode="auto">
          <a:xfrm>
            <a:off x="2503459" y="3326861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51"/>
          <p:cNvSpPr txBox="1">
            <a:spLocks noChangeArrowheads="1"/>
          </p:cNvSpPr>
          <p:nvPr/>
        </p:nvSpPr>
        <p:spPr bwMode="auto">
          <a:xfrm>
            <a:off x="2147859" y="3233198"/>
            <a:ext cx="3921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35" name="Oval 52"/>
          <p:cNvSpPr>
            <a:spLocks noChangeArrowheads="1"/>
          </p:cNvSpPr>
          <p:nvPr/>
        </p:nvSpPr>
        <p:spPr bwMode="auto">
          <a:xfrm>
            <a:off x="4233834" y="2729961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4400521" y="2548986"/>
            <a:ext cx="5159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7" name="Oval 54"/>
          <p:cNvSpPr>
            <a:spLocks noChangeArrowheads="1"/>
          </p:cNvSpPr>
          <p:nvPr/>
        </p:nvSpPr>
        <p:spPr bwMode="auto">
          <a:xfrm>
            <a:off x="4235421" y="334749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Text Box 55"/>
          <p:cNvSpPr txBox="1">
            <a:spLocks noChangeArrowheads="1"/>
          </p:cNvSpPr>
          <p:nvPr/>
        </p:nvSpPr>
        <p:spPr bwMode="auto">
          <a:xfrm>
            <a:off x="4422746" y="3196686"/>
            <a:ext cx="6969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9" name="Oval 56"/>
          <p:cNvSpPr>
            <a:spLocks noChangeArrowheads="1"/>
          </p:cNvSpPr>
          <p:nvPr/>
        </p:nvSpPr>
        <p:spPr bwMode="auto">
          <a:xfrm>
            <a:off x="4292571" y="4201573"/>
            <a:ext cx="100013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" name="Text Box 57"/>
          <p:cNvSpPr txBox="1">
            <a:spLocks noChangeArrowheads="1"/>
          </p:cNvSpPr>
          <p:nvPr/>
        </p:nvSpPr>
        <p:spPr bwMode="auto">
          <a:xfrm>
            <a:off x="4484659" y="4061873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41" name="Oval 58"/>
          <p:cNvSpPr>
            <a:spLocks noChangeArrowheads="1"/>
          </p:cNvSpPr>
          <p:nvPr/>
        </p:nvSpPr>
        <p:spPr bwMode="auto">
          <a:xfrm>
            <a:off x="2544734" y="4211098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2" name="Text Box 59"/>
          <p:cNvSpPr txBox="1">
            <a:spLocks noChangeArrowheads="1"/>
          </p:cNvSpPr>
          <p:nvPr/>
        </p:nvSpPr>
        <p:spPr bwMode="auto">
          <a:xfrm>
            <a:off x="2189134" y="4020598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43" name="Rectangle 60"/>
          <p:cNvSpPr>
            <a:spLocks noChangeArrowheads="1"/>
          </p:cNvSpPr>
          <p:nvPr/>
        </p:nvSpPr>
        <p:spPr bwMode="auto">
          <a:xfrm>
            <a:off x="2690784" y="5030248"/>
            <a:ext cx="23764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r>
              <a:rPr kumimoji="1" lang="zh-CN" altLang="en-US"/>
              <a:t>二分图</a:t>
            </a:r>
            <a:endParaRPr kumimoji="1" lang="zh-CN" altLang="en-US"/>
          </a:p>
        </p:txBody>
      </p:sp>
      <p:sp>
        <p:nvSpPr>
          <p:cNvPr id="44" name="Rectangle 61"/>
          <p:cNvSpPr>
            <a:spLocks noChangeArrowheads="1"/>
          </p:cNvSpPr>
          <p:nvPr/>
        </p:nvSpPr>
        <p:spPr bwMode="auto">
          <a:xfrm>
            <a:off x="7011959" y="5069936"/>
            <a:ext cx="23764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r>
              <a:rPr kumimoji="1" lang="zh-CN" altLang="en-US"/>
              <a:t>完全二分图</a:t>
            </a:r>
            <a:endParaRPr kumimoji="1" lang="zh-CN" altLang="en-US"/>
          </a:p>
        </p:txBody>
      </p:sp>
      <p:sp>
        <p:nvSpPr>
          <p:cNvPr id="45" name="Rectangle 62"/>
          <p:cNvSpPr>
            <a:spLocks noChangeArrowheads="1"/>
          </p:cNvSpPr>
          <p:nvPr/>
        </p:nvSpPr>
        <p:spPr bwMode="auto">
          <a:xfrm>
            <a:off x="2043084" y="1540923"/>
            <a:ext cx="74898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V</a:t>
            </a:r>
            <a:r>
              <a:rPr lang="en-US" altLang="zh-CN" sz="2400" baseline="-30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，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={v1,v3,v5}, V</a:t>
            </a:r>
            <a:r>
              <a:rPr lang="en-US" altLang="zh-CN" sz="2400" baseline="-30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2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={v2,v4,v6}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32" grpId="0"/>
      <p:bldP spid="34" grpId="0"/>
      <p:bldP spid="36" grpId="0"/>
      <p:bldP spid="38" grpId="0"/>
      <p:bldP spid="40" grpId="0"/>
      <p:bldP spid="42" grpId="0"/>
      <p:bldP spid="43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43"/>
          <p:cNvSpPr>
            <a:spLocks noChangeShapeType="1"/>
          </p:cNvSpPr>
          <p:nvPr/>
        </p:nvSpPr>
        <p:spPr bwMode="auto">
          <a:xfrm>
            <a:off x="3349450" y="1637791"/>
            <a:ext cx="17891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44"/>
          <p:cNvSpPr>
            <a:spLocks noChangeShapeType="1"/>
          </p:cNvSpPr>
          <p:nvPr/>
        </p:nvSpPr>
        <p:spPr bwMode="auto">
          <a:xfrm>
            <a:off x="3282775" y="1610803"/>
            <a:ext cx="1855788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45"/>
          <p:cNvSpPr>
            <a:spLocks noChangeShapeType="1"/>
          </p:cNvSpPr>
          <p:nvPr/>
        </p:nvSpPr>
        <p:spPr bwMode="auto">
          <a:xfrm flipV="1">
            <a:off x="3349450" y="1637791"/>
            <a:ext cx="1789113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46"/>
          <p:cNvSpPr>
            <a:spLocks noChangeShapeType="1"/>
          </p:cNvSpPr>
          <p:nvPr/>
        </p:nvSpPr>
        <p:spPr bwMode="auto">
          <a:xfrm>
            <a:off x="3349450" y="2285491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47"/>
          <p:cNvSpPr>
            <a:spLocks noChangeShapeType="1"/>
          </p:cNvSpPr>
          <p:nvPr/>
        </p:nvSpPr>
        <p:spPr bwMode="auto">
          <a:xfrm flipV="1">
            <a:off x="3349450" y="2285491"/>
            <a:ext cx="1789113" cy="865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48"/>
          <p:cNvSpPr>
            <a:spLocks noChangeShapeType="1"/>
          </p:cNvSpPr>
          <p:nvPr/>
        </p:nvSpPr>
        <p:spPr bwMode="auto">
          <a:xfrm>
            <a:off x="3349450" y="3150678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9"/>
          <p:cNvSpPr>
            <a:spLocks noChangeShapeType="1"/>
          </p:cNvSpPr>
          <p:nvPr/>
        </p:nvSpPr>
        <p:spPr bwMode="auto">
          <a:xfrm flipV="1">
            <a:off x="7454725" y="1350453"/>
            <a:ext cx="993775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50"/>
          <p:cNvSpPr>
            <a:spLocks noChangeShapeType="1"/>
          </p:cNvSpPr>
          <p:nvPr/>
        </p:nvSpPr>
        <p:spPr bwMode="auto">
          <a:xfrm>
            <a:off x="7454725" y="1998153"/>
            <a:ext cx="0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51"/>
          <p:cNvSpPr>
            <a:spLocks noChangeShapeType="1"/>
          </p:cNvSpPr>
          <p:nvPr/>
        </p:nvSpPr>
        <p:spPr bwMode="auto">
          <a:xfrm>
            <a:off x="7454725" y="2863341"/>
            <a:ext cx="993775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52"/>
          <p:cNvSpPr>
            <a:spLocks noChangeShapeType="1"/>
          </p:cNvSpPr>
          <p:nvPr/>
        </p:nvSpPr>
        <p:spPr bwMode="auto">
          <a:xfrm flipV="1">
            <a:off x="8448500" y="2863341"/>
            <a:ext cx="795338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3"/>
          <p:cNvSpPr>
            <a:spLocks noChangeShapeType="1"/>
          </p:cNvSpPr>
          <p:nvPr/>
        </p:nvSpPr>
        <p:spPr bwMode="auto">
          <a:xfrm flipV="1">
            <a:off x="9243838" y="1998153"/>
            <a:ext cx="0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4"/>
          <p:cNvSpPr>
            <a:spLocks noChangeShapeType="1"/>
          </p:cNvSpPr>
          <p:nvPr/>
        </p:nvSpPr>
        <p:spPr bwMode="auto">
          <a:xfrm flipH="1" flipV="1">
            <a:off x="8448500" y="1350453"/>
            <a:ext cx="795338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Oval 55"/>
          <p:cNvSpPr>
            <a:spLocks noChangeArrowheads="1"/>
          </p:cNvSpPr>
          <p:nvPr/>
        </p:nvSpPr>
        <p:spPr bwMode="auto">
          <a:xfrm>
            <a:off x="9212088" y="1880678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Oval 56"/>
          <p:cNvSpPr>
            <a:spLocks noChangeArrowheads="1"/>
          </p:cNvSpPr>
          <p:nvPr/>
        </p:nvSpPr>
        <p:spPr bwMode="auto">
          <a:xfrm>
            <a:off x="7405513" y="2787141"/>
            <a:ext cx="100012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7"/>
          <p:cNvSpPr>
            <a:spLocks noChangeArrowheads="1"/>
          </p:cNvSpPr>
          <p:nvPr/>
        </p:nvSpPr>
        <p:spPr bwMode="auto">
          <a:xfrm>
            <a:off x="8392938" y="1309178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Oval 58"/>
          <p:cNvSpPr>
            <a:spLocks noChangeArrowheads="1"/>
          </p:cNvSpPr>
          <p:nvPr/>
        </p:nvSpPr>
        <p:spPr bwMode="auto">
          <a:xfrm>
            <a:off x="7400750" y="1882266"/>
            <a:ext cx="101600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Oval 59"/>
          <p:cNvSpPr>
            <a:spLocks noChangeArrowheads="1"/>
          </p:cNvSpPr>
          <p:nvPr/>
        </p:nvSpPr>
        <p:spPr bwMode="auto">
          <a:xfrm>
            <a:off x="9223200" y="276967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Text Box 61"/>
          <p:cNvSpPr txBox="1">
            <a:spLocks noChangeArrowheads="1"/>
          </p:cNvSpPr>
          <p:nvPr/>
        </p:nvSpPr>
        <p:spPr bwMode="auto">
          <a:xfrm>
            <a:off x="9442275" y="1733041"/>
            <a:ext cx="3968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2" name="Text Box 62"/>
          <p:cNvSpPr txBox="1">
            <a:spLocks noChangeArrowheads="1"/>
          </p:cNvSpPr>
          <p:nvPr/>
        </p:nvSpPr>
        <p:spPr bwMode="auto">
          <a:xfrm>
            <a:off x="7127700" y="1733041"/>
            <a:ext cx="4270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3" name="Text Box 63"/>
          <p:cNvSpPr txBox="1">
            <a:spLocks noChangeArrowheads="1"/>
          </p:cNvSpPr>
          <p:nvPr/>
        </p:nvSpPr>
        <p:spPr bwMode="auto">
          <a:xfrm>
            <a:off x="7161038" y="2647441"/>
            <a:ext cx="538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4" name="Text Box 64"/>
          <p:cNvSpPr txBox="1">
            <a:spLocks noChangeArrowheads="1"/>
          </p:cNvSpPr>
          <p:nvPr/>
        </p:nvSpPr>
        <p:spPr bwMode="auto">
          <a:xfrm>
            <a:off x="9427988" y="2647441"/>
            <a:ext cx="5286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5" name="Oval 65"/>
          <p:cNvSpPr>
            <a:spLocks noChangeArrowheads="1"/>
          </p:cNvSpPr>
          <p:nvPr/>
        </p:nvSpPr>
        <p:spPr bwMode="auto">
          <a:xfrm>
            <a:off x="3282775" y="158222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Text Box 66"/>
          <p:cNvSpPr txBox="1">
            <a:spLocks noChangeArrowheads="1"/>
          </p:cNvSpPr>
          <p:nvPr/>
        </p:nvSpPr>
        <p:spPr bwMode="auto">
          <a:xfrm>
            <a:off x="2950988" y="1421891"/>
            <a:ext cx="3206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Oval 67"/>
          <p:cNvSpPr>
            <a:spLocks noChangeArrowheads="1"/>
          </p:cNvSpPr>
          <p:nvPr/>
        </p:nvSpPr>
        <p:spPr bwMode="auto">
          <a:xfrm>
            <a:off x="3306588" y="2199766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Text Box 68"/>
          <p:cNvSpPr txBox="1">
            <a:spLocks noChangeArrowheads="1"/>
          </p:cNvSpPr>
          <p:nvPr/>
        </p:nvSpPr>
        <p:spPr bwMode="auto">
          <a:xfrm>
            <a:off x="2950988" y="2106103"/>
            <a:ext cx="3921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9" name="Oval 69"/>
          <p:cNvSpPr>
            <a:spLocks noChangeArrowheads="1"/>
          </p:cNvSpPr>
          <p:nvPr/>
        </p:nvSpPr>
        <p:spPr bwMode="auto">
          <a:xfrm>
            <a:off x="5036963" y="1602866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Text Box 70"/>
          <p:cNvSpPr txBox="1">
            <a:spLocks noChangeArrowheads="1"/>
          </p:cNvSpPr>
          <p:nvPr/>
        </p:nvSpPr>
        <p:spPr bwMode="auto">
          <a:xfrm>
            <a:off x="5203650" y="1421891"/>
            <a:ext cx="5159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1" name="Oval 71"/>
          <p:cNvSpPr>
            <a:spLocks noChangeArrowheads="1"/>
          </p:cNvSpPr>
          <p:nvPr/>
        </p:nvSpPr>
        <p:spPr bwMode="auto">
          <a:xfrm>
            <a:off x="5038550" y="2220403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Text Box 72"/>
          <p:cNvSpPr txBox="1">
            <a:spLocks noChangeArrowheads="1"/>
          </p:cNvSpPr>
          <p:nvPr/>
        </p:nvSpPr>
        <p:spPr bwMode="auto">
          <a:xfrm>
            <a:off x="5225875" y="2069591"/>
            <a:ext cx="6969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3" name="Oval 73"/>
          <p:cNvSpPr>
            <a:spLocks noChangeArrowheads="1"/>
          </p:cNvSpPr>
          <p:nvPr/>
        </p:nvSpPr>
        <p:spPr bwMode="auto">
          <a:xfrm>
            <a:off x="5095700" y="3074478"/>
            <a:ext cx="100013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74"/>
          <p:cNvSpPr txBox="1">
            <a:spLocks noChangeArrowheads="1"/>
          </p:cNvSpPr>
          <p:nvPr/>
        </p:nvSpPr>
        <p:spPr bwMode="auto">
          <a:xfrm>
            <a:off x="5256038" y="3006216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35" name="Oval 75"/>
          <p:cNvSpPr>
            <a:spLocks noChangeArrowheads="1"/>
          </p:cNvSpPr>
          <p:nvPr/>
        </p:nvSpPr>
        <p:spPr bwMode="auto">
          <a:xfrm>
            <a:off x="8392938" y="3417378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Text Box 76"/>
          <p:cNvSpPr txBox="1">
            <a:spLocks noChangeArrowheads="1"/>
          </p:cNvSpPr>
          <p:nvPr/>
        </p:nvSpPr>
        <p:spPr bwMode="auto">
          <a:xfrm>
            <a:off x="8348488" y="3439603"/>
            <a:ext cx="5667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7" name="Oval 77"/>
          <p:cNvSpPr>
            <a:spLocks noChangeArrowheads="1"/>
          </p:cNvSpPr>
          <p:nvPr/>
        </p:nvSpPr>
        <p:spPr bwMode="auto">
          <a:xfrm>
            <a:off x="3347863" y="3084003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Text Box 78"/>
          <p:cNvSpPr txBox="1">
            <a:spLocks noChangeArrowheads="1"/>
          </p:cNvSpPr>
          <p:nvPr/>
        </p:nvSpPr>
        <p:spPr bwMode="auto">
          <a:xfrm>
            <a:off x="2992263" y="2893503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9" name="Rectangle 79"/>
          <p:cNvSpPr>
            <a:spLocks noChangeArrowheads="1"/>
          </p:cNvSpPr>
          <p:nvPr/>
        </p:nvSpPr>
        <p:spPr bwMode="auto">
          <a:xfrm>
            <a:off x="3487563" y="3653916"/>
            <a:ext cx="17668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(a)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0" name="Rectangle 80"/>
          <p:cNvSpPr>
            <a:spLocks noChangeArrowheads="1"/>
          </p:cNvSpPr>
          <p:nvPr/>
        </p:nvSpPr>
        <p:spPr bwMode="auto">
          <a:xfrm>
            <a:off x="7703963" y="3798378"/>
            <a:ext cx="180022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图（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b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1" name="Rectangle 81"/>
          <p:cNvSpPr>
            <a:spLocks noChangeArrowheads="1"/>
          </p:cNvSpPr>
          <p:nvPr/>
        </p:nvSpPr>
        <p:spPr bwMode="auto">
          <a:xfrm>
            <a:off x="1942925" y="4663566"/>
            <a:ext cx="7489825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是二分图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,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图（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b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）是图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2" charset="0"/>
              </a:rPr>
              <a:t>的另一种表示。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42" name="Text Box 60"/>
          <p:cNvSpPr txBox="1">
            <a:spLocks noChangeArrowheads="1"/>
          </p:cNvSpPr>
          <p:nvPr/>
        </p:nvSpPr>
        <p:spPr bwMode="auto">
          <a:xfrm>
            <a:off x="7883351" y="1026604"/>
            <a:ext cx="441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 dirty="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 dirty="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 dirty="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1800" b="0" dirty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64514"/>
          <p:cNvSpPr txBox="1"/>
          <p:nvPr/>
        </p:nvSpPr>
        <p:spPr>
          <a:xfrm>
            <a:off x="1215005" y="1380605"/>
            <a:ext cx="8382000" cy="44958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图的同构</a:t>
            </a:r>
            <a:r>
              <a:rPr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3333FF"/>
                </a:solidFill>
                <a:sym typeface="+mn-ea"/>
              </a:rPr>
              <a:t>Isomorphism </a:t>
            </a:r>
            <a:r>
              <a:rPr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=&lt;V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,E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&gt;, 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=&lt;V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,E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若存在双射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f:V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		u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,v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,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 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f(u),f(v))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(&lt;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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&lt;f(u),f(v)&gt;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30" name="Rectangle 3"/>
          <p:cNvSpPr txBox="1">
            <a:spLocks noChangeArrowheads="1"/>
          </p:cNvSpPr>
          <p:nvPr/>
        </p:nvSpPr>
        <p:spPr>
          <a:xfrm>
            <a:off x="1859870" y="1134156"/>
            <a:ext cx="8064500" cy="1801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）结点数目相同；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）边数相同；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）度数相同的结点数相同。</a:t>
            </a:r>
            <a:endParaRPr lang="zh-CN" altLang="en-US" dirty="0"/>
          </a:p>
        </p:txBody>
      </p:sp>
      <p:grpSp>
        <p:nvGrpSpPr>
          <p:cNvPr id="131" name="Group 64"/>
          <p:cNvGrpSpPr/>
          <p:nvPr/>
        </p:nvGrpSpPr>
        <p:grpSpPr bwMode="auto">
          <a:xfrm>
            <a:off x="2517685" y="3497489"/>
            <a:ext cx="5003800" cy="2089150"/>
            <a:chOff x="1089" y="1207"/>
            <a:chExt cx="3152" cy="1316"/>
          </a:xfrm>
        </p:grpSpPr>
        <p:sp>
          <p:nvSpPr>
            <p:cNvPr id="132" name="Line 5"/>
            <p:cNvSpPr>
              <a:spLocks noChangeShapeType="1"/>
            </p:cNvSpPr>
            <p:nvPr/>
          </p:nvSpPr>
          <p:spPr bwMode="auto">
            <a:xfrm flipH="1">
              <a:off x="1266" y="1873"/>
              <a:ext cx="168" cy="16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"/>
            <p:cNvSpPr>
              <a:spLocks noChangeShapeType="1"/>
            </p:cNvSpPr>
            <p:nvPr/>
          </p:nvSpPr>
          <p:spPr bwMode="auto">
            <a:xfrm>
              <a:off x="1888" y="1875"/>
              <a:ext cx="167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Text Box 7"/>
            <p:cNvSpPr txBox="1">
              <a:spLocks noChangeArrowheads="1"/>
            </p:cNvSpPr>
            <p:nvPr/>
          </p:nvSpPr>
          <p:spPr bwMode="auto">
            <a:xfrm>
              <a:off x="1907" y="170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8</a:t>
              </a:r>
              <a:endParaRPr lang="en-US" altLang="zh-CN" sz="2400" b="1"/>
            </a:p>
          </p:txBody>
        </p:sp>
        <p:sp>
          <p:nvSpPr>
            <p:cNvPr id="135" name="Text Box 8"/>
            <p:cNvSpPr txBox="1">
              <a:spLocks noChangeArrowheads="1"/>
            </p:cNvSpPr>
            <p:nvPr/>
          </p:nvSpPr>
          <p:spPr bwMode="auto">
            <a:xfrm>
              <a:off x="1520" y="2289"/>
              <a:ext cx="28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  <a:endParaRPr lang="en-US" altLang="zh-CN" sz="2400" b="1"/>
            </a:p>
          </p:txBody>
        </p:sp>
        <p:sp>
          <p:nvSpPr>
            <p:cNvPr id="136" name="Oval 9"/>
            <p:cNvSpPr>
              <a:spLocks noChangeArrowheads="1"/>
            </p:cNvSpPr>
            <p:nvPr/>
          </p:nvSpPr>
          <p:spPr bwMode="auto">
            <a:xfrm>
              <a:off x="1234" y="2040"/>
              <a:ext cx="45" cy="4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Oval 10"/>
            <p:cNvSpPr>
              <a:spLocks noChangeArrowheads="1"/>
            </p:cNvSpPr>
            <p:nvPr/>
          </p:nvSpPr>
          <p:spPr bwMode="auto">
            <a:xfrm>
              <a:off x="2050" y="1369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Oval 11"/>
            <p:cNvSpPr>
              <a:spLocks noChangeArrowheads="1"/>
            </p:cNvSpPr>
            <p:nvPr/>
          </p:nvSpPr>
          <p:spPr bwMode="auto">
            <a:xfrm>
              <a:off x="2050" y="2040"/>
              <a:ext cx="45" cy="4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2"/>
            <p:cNvSpPr>
              <a:spLocks noChangeShapeType="1"/>
            </p:cNvSpPr>
            <p:nvPr/>
          </p:nvSpPr>
          <p:spPr bwMode="auto">
            <a:xfrm>
              <a:off x="1279" y="1390"/>
              <a:ext cx="78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13"/>
            <p:cNvSpPr>
              <a:spLocks noChangeShapeType="1"/>
            </p:cNvSpPr>
            <p:nvPr/>
          </p:nvSpPr>
          <p:spPr bwMode="auto">
            <a:xfrm>
              <a:off x="1279" y="2061"/>
              <a:ext cx="78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14"/>
            <p:cNvSpPr>
              <a:spLocks noChangeShapeType="1"/>
            </p:cNvSpPr>
            <p:nvPr/>
          </p:nvSpPr>
          <p:spPr bwMode="auto">
            <a:xfrm>
              <a:off x="1256" y="1403"/>
              <a:ext cx="1" cy="6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15"/>
            <p:cNvSpPr>
              <a:spLocks noChangeShapeType="1"/>
            </p:cNvSpPr>
            <p:nvPr/>
          </p:nvSpPr>
          <p:spPr bwMode="auto">
            <a:xfrm>
              <a:off x="2073" y="1403"/>
              <a:ext cx="1" cy="6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16"/>
            <p:cNvSpPr>
              <a:spLocks noChangeShapeType="1"/>
            </p:cNvSpPr>
            <p:nvPr/>
          </p:nvSpPr>
          <p:spPr bwMode="auto">
            <a:xfrm>
              <a:off x="1266" y="1402"/>
              <a:ext cx="168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Oval 17"/>
            <p:cNvSpPr>
              <a:spLocks noChangeArrowheads="1"/>
            </p:cNvSpPr>
            <p:nvPr/>
          </p:nvSpPr>
          <p:spPr bwMode="auto">
            <a:xfrm>
              <a:off x="1234" y="1369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Text Box 18"/>
            <p:cNvSpPr txBox="1">
              <a:spLocks noChangeArrowheads="1"/>
            </p:cNvSpPr>
            <p:nvPr/>
          </p:nvSpPr>
          <p:spPr bwMode="auto">
            <a:xfrm>
              <a:off x="1089" y="1253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1</a:t>
              </a:r>
              <a:endParaRPr lang="en-US" altLang="zh-CN" sz="2400" b="1"/>
            </a:p>
          </p:txBody>
        </p:sp>
        <p:sp>
          <p:nvSpPr>
            <p:cNvPr id="146" name="Text Box 19"/>
            <p:cNvSpPr txBox="1">
              <a:spLocks noChangeArrowheads="1"/>
            </p:cNvSpPr>
            <p:nvPr/>
          </p:nvSpPr>
          <p:spPr bwMode="auto">
            <a:xfrm>
              <a:off x="1089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2</a:t>
              </a:r>
              <a:endParaRPr lang="en-US" altLang="zh-CN" sz="2400" b="1"/>
            </a:p>
          </p:txBody>
        </p:sp>
        <p:sp>
          <p:nvSpPr>
            <p:cNvPr id="147" name="Text Box 20"/>
            <p:cNvSpPr txBox="1">
              <a:spLocks noChangeArrowheads="1"/>
            </p:cNvSpPr>
            <p:nvPr/>
          </p:nvSpPr>
          <p:spPr bwMode="auto">
            <a:xfrm>
              <a:off x="2093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5</a:t>
              </a:r>
              <a:endParaRPr lang="en-US" altLang="zh-CN" sz="2400" b="1"/>
            </a:p>
          </p:txBody>
        </p:sp>
        <p:sp>
          <p:nvSpPr>
            <p:cNvPr id="148" name="Text Box 21"/>
            <p:cNvSpPr txBox="1">
              <a:spLocks noChangeArrowheads="1"/>
            </p:cNvSpPr>
            <p:nvPr/>
          </p:nvSpPr>
          <p:spPr bwMode="auto">
            <a:xfrm>
              <a:off x="2093" y="1253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6</a:t>
              </a:r>
              <a:endParaRPr lang="en-US" altLang="zh-CN" sz="2400" b="1"/>
            </a:p>
          </p:txBody>
        </p:sp>
        <p:sp>
          <p:nvSpPr>
            <p:cNvPr id="149" name="Line 23"/>
            <p:cNvSpPr>
              <a:spLocks noChangeShapeType="1"/>
            </p:cNvSpPr>
            <p:nvPr/>
          </p:nvSpPr>
          <p:spPr bwMode="auto">
            <a:xfrm flipH="1">
              <a:off x="3799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24"/>
            <p:cNvSpPr>
              <a:spLocks noChangeShapeType="1"/>
            </p:cNvSpPr>
            <p:nvPr/>
          </p:nvSpPr>
          <p:spPr bwMode="auto">
            <a:xfrm>
              <a:off x="3064" y="1475"/>
              <a:ext cx="71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Text Box 25"/>
            <p:cNvSpPr txBox="1">
              <a:spLocks noChangeArrowheads="1"/>
            </p:cNvSpPr>
            <p:nvPr/>
          </p:nvSpPr>
          <p:spPr bwMode="auto">
            <a:xfrm>
              <a:off x="3460" y="2289"/>
              <a:ext cx="28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>
                  <a:latin typeface="Times New Roman" panose="02020603050405020304" pitchFamily="2" charset="0"/>
                </a:rPr>
                <a:t>’</a:t>
              </a:r>
              <a:endParaRPr lang="en-US" altLang="zh-CN" sz="2400" b="1"/>
            </a:p>
          </p:txBody>
        </p:sp>
        <p:sp>
          <p:nvSpPr>
            <p:cNvPr id="152" name="Text Box 26"/>
            <p:cNvSpPr txBox="1">
              <a:spLocks noChangeArrowheads="1"/>
            </p:cNvSpPr>
            <p:nvPr/>
          </p:nvSpPr>
          <p:spPr bwMode="auto">
            <a:xfrm>
              <a:off x="296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b</a:t>
              </a:r>
              <a:endParaRPr lang="en-US" altLang="zh-CN" sz="2400" b="1"/>
            </a:p>
          </p:txBody>
        </p:sp>
        <p:sp>
          <p:nvSpPr>
            <p:cNvPr id="153" name="Oval 27"/>
            <p:cNvSpPr>
              <a:spLocks noChangeArrowheads="1"/>
            </p:cNvSpPr>
            <p:nvPr/>
          </p:nvSpPr>
          <p:spPr bwMode="auto">
            <a:xfrm>
              <a:off x="1420" y="1847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Oval 28"/>
            <p:cNvSpPr>
              <a:spLocks noChangeArrowheads="1"/>
            </p:cNvSpPr>
            <p:nvPr/>
          </p:nvSpPr>
          <p:spPr bwMode="auto">
            <a:xfrm>
              <a:off x="1864" y="1561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Oval 29"/>
            <p:cNvSpPr>
              <a:spLocks noChangeArrowheads="1"/>
            </p:cNvSpPr>
            <p:nvPr/>
          </p:nvSpPr>
          <p:spPr bwMode="auto">
            <a:xfrm>
              <a:off x="1864" y="1847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Line 30"/>
            <p:cNvSpPr>
              <a:spLocks noChangeShapeType="1"/>
            </p:cNvSpPr>
            <p:nvPr/>
          </p:nvSpPr>
          <p:spPr bwMode="auto">
            <a:xfrm>
              <a:off x="1465" y="1582"/>
              <a:ext cx="38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Line 31"/>
            <p:cNvSpPr>
              <a:spLocks noChangeShapeType="1"/>
            </p:cNvSpPr>
            <p:nvPr/>
          </p:nvSpPr>
          <p:spPr bwMode="auto">
            <a:xfrm>
              <a:off x="1465" y="1869"/>
              <a:ext cx="38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Line 32"/>
            <p:cNvSpPr>
              <a:spLocks noChangeShapeType="1"/>
            </p:cNvSpPr>
            <p:nvPr/>
          </p:nvSpPr>
          <p:spPr bwMode="auto">
            <a:xfrm>
              <a:off x="1441" y="1595"/>
              <a:ext cx="0" cy="2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Line 33"/>
            <p:cNvSpPr>
              <a:spLocks noChangeShapeType="1"/>
            </p:cNvSpPr>
            <p:nvPr/>
          </p:nvSpPr>
          <p:spPr bwMode="auto">
            <a:xfrm>
              <a:off x="1886" y="1595"/>
              <a:ext cx="0" cy="2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Line 34"/>
            <p:cNvSpPr>
              <a:spLocks noChangeShapeType="1"/>
            </p:cNvSpPr>
            <p:nvPr/>
          </p:nvSpPr>
          <p:spPr bwMode="auto">
            <a:xfrm flipH="1">
              <a:off x="1886" y="1407"/>
              <a:ext cx="169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Oval 35"/>
            <p:cNvSpPr>
              <a:spLocks noChangeArrowheads="1"/>
            </p:cNvSpPr>
            <p:nvPr/>
          </p:nvSpPr>
          <p:spPr bwMode="auto">
            <a:xfrm>
              <a:off x="1420" y="1561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Text Box 36"/>
            <p:cNvSpPr txBox="1">
              <a:spLocks noChangeArrowheads="1"/>
            </p:cNvSpPr>
            <p:nvPr/>
          </p:nvSpPr>
          <p:spPr bwMode="auto">
            <a:xfrm>
              <a:off x="1275" y="170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3</a:t>
              </a:r>
              <a:endParaRPr lang="en-US" altLang="zh-CN" sz="2400" b="1"/>
            </a:p>
          </p:txBody>
        </p:sp>
        <p:sp>
          <p:nvSpPr>
            <p:cNvPr id="163" name="Text Box 37"/>
            <p:cNvSpPr txBox="1">
              <a:spLocks noChangeArrowheads="1"/>
            </p:cNvSpPr>
            <p:nvPr/>
          </p:nvSpPr>
          <p:spPr bwMode="auto">
            <a:xfrm>
              <a:off x="1275" y="1472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4</a:t>
              </a:r>
              <a:endParaRPr lang="en-US" altLang="zh-CN" sz="2400" b="1"/>
            </a:p>
          </p:txBody>
        </p:sp>
        <p:sp>
          <p:nvSpPr>
            <p:cNvPr id="164" name="Text Box 38"/>
            <p:cNvSpPr txBox="1">
              <a:spLocks noChangeArrowheads="1"/>
            </p:cNvSpPr>
            <p:nvPr/>
          </p:nvSpPr>
          <p:spPr bwMode="auto">
            <a:xfrm>
              <a:off x="1907" y="1472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7</a:t>
              </a:r>
              <a:endParaRPr lang="en-US" altLang="zh-CN" sz="2400" b="1"/>
            </a:p>
          </p:txBody>
        </p:sp>
        <p:sp>
          <p:nvSpPr>
            <p:cNvPr id="165" name="Line 39"/>
            <p:cNvSpPr>
              <a:spLocks noChangeShapeType="1"/>
            </p:cNvSpPr>
            <p:nvPr/>
          </p:nvSpPr>
          <p:spPr bwMode="auto">
            <a:xfrm flipH="1">
              <a:off x="3038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Line 40"/>
            <p:cNvSpPr>
              <a:spLocks noChangeShapeType="1"/>
            </p:cNvSpPr>
            <p:nvPr/>
          </p:nvSpPr>
          <p:spPr bwMode="auto">
            <a:xfrm flipH="1">
              <a:off x="3430" y="1467"/>
              <a:ext cx="711" cy="5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Line 41"/>
            <p:cNvSpPr>
              <a:spLocks noChangeShapeType="1"/>
            </p:cNvSpPr>
            <p:nvPr/>
          </p:nvSpPr>
          <p:spPr bwMode="auto">
            <a:xfrm>
              <a:off x="3042" y="1475"/>
              <a:ext cx="355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Text Box 42"/>
            <p:cNvSpPr txBox="1">
              <a:spLocks noChangeArrowheads="1"/>
            </p:cNvSpPr>
            <p:nvPr/>
          </p:nvSpPr>
          <p:spPr bwMode="auto">
            <a:xfrm>
              <a:off x="296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a</a:t>
              </a:r>
              <a:endParaRPr lang="en-US" altLang="zh-CN" sz="2400" b="1"/>
            </a:p>
          </p:txBody>
        </p:sp>
        <p:sp>
          <p:nvSpPr>
            <p:cNvPr id="169" name="Text Box 43"/>
            <p:cNvSpPr txBox="1">
              <a:spLocks noChangeArrowheads="1"/>
            </p:cNvSpPr>
            <p:nvPr/>
          </p:nvSpPr>
          <p:spPr bwMode="auto">
            <a:xfrm>
              <a:off x="334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c</a:t>
              </a:r>
              <a:endParaRPr lang="en-US" altLang="zh-CN" sz="2400" b="1"/>
            </a:p>
          </p:txBody>
        </p:sp>
        <p:sp>
          <p:nvSpPr>
            <p:cNvPr id="170" name="Oval 44"/>
            <p:cNvSpPr>
              <a:spLocks noChangeArrowheads="1"/>
            </p:cNvSpPr>
            <p:nvPr/>
          </p:nvSpPr>
          <p:spPr bwMode="auto">
            <a:xfrm>
              <a:off x="3016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Oval 45"/>
            <p:cNvSpPr>
              <a:spLocks noChangeArrowheads="1"/>
            </p:cNvSpPr>
            <p:nvPr/>
          </p:nvSpPr>
          <p:spPr bwMode="auto">
            <a:xfrm>
              <a:off x="3392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Oval 46"/>
            <p:cNvSpPr>
              <a:spLocks noChangeArrowheads="1"/>
            </p:cNvSpPr>
            <p:nvPr/>
          </p:nvSpPr>
          <p:spPr bwMode="auto">
            <a:xfrm>
              <a:off x="3768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Oval 47"/>
            <p:cNvSpPr>
              <a:spLocks noChangeArrowheads="1"/>
            </p:cNvSpPr>
            <p:nvPr/>
          </p:nvSpPr>
          <p:spPr bwMode="auto">
            <a:xfrm>
              <a:off x="4144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Oval 48"/>
            <p:cNvSpPr>
              <a:spLocks noChangeArrowheads="1"/>
            </p:cNvSpPr>
            <p:nvPr/>
          </p:nvSpPr>
          <p:spPr bwMode="auto">
            <a:xfrm>
              <a:off x="3016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Oval 49"/>
            <p:cNvSpPr>
              <a:spLocks noChangeArrowheads="1"/>
            </p:cNvSpPr>
            <p:nvPr/>
          </p:nvSpPr>
          <p:spPr bwMode="auto">
            <a:xfrm>
              <a:off x="3392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Oval 50"/>
            <p:cNvSpPr>
              <a:spLocks noChangeArrowheads="1"/>
            </p:cNvSpPr>
            <p:nvPr/>
          </p:nvSpPr>
          <p:spPr bwMode="auto">
            <a:xfrm>
              <a:off x="3768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Oval 51"/>
            <p:cNvSpPr>
              <a:spLocks noChangeArrowheads="1"/>
            </p:cNvSpPr>
            <p:nvPr/>
          </p:nvSpPr>
          <p:spPr bwMode="auto">
            <a:xfrm>
              <a:off x="4144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Line 52"/>
            <p:cNvSpPr>
              <a:spLocks noChangeShapeType="1"/>
            </p:cNvSpPr>
            <p:nvPr/>
          </p:nvSpPr>
          <p:spPr bwMode="auto">
            <a:xfrm flipH="1">
              <a:off x="4167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53"/>
            <p:cNvSpPr>
              <a:spLocks noChangeShapeType="1"/>
            </p:cNvSpPr>
            <p:nvPr/>
          </p:nvSpPr>
          <p:spPr bwMode="auto">
            <a:xfrm flipH="1">
              <a:off x="3414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54"/>
            <p:cNvSpPr>
              <a:spLocks noChangeShapeType="1"/>
            </p:cNvSpPr>
            <p:nvPr/>
          </p:nvSpPr>
          <p:spPr bwMode="auto">
            <a:xfrm flipH="1">
              <a:off x="3791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55"/>
            <p:cNvSpPr>
              <a:spLocks noChangeShapeType="1"/>
            </p:cNvSpPr>
            <p:nvPr/>
          </p:nvSpPr>
          <p:spPr bwMode="auto">
            <a:xfrm>
              <a:off x="3430" y="1483"/>
              <a:ext cx="711" cy="48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56"/>
            <p:cNvSpPr>
              <a:spLocks noChangeShapeType="1"/>
            </p:cNvSpPr>
            <p:nvPr/>
          </p:nvSpPr>
          <p:spPr bwMode="auto">
            <a:xfrm>
              <a:off x="3805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57"/>
            <p:cNvSpPr>
              <a:spLocks noChangeShapeType="1"/>
            </p:cNvSpPr>
            <p:nvPr/>
          </p:nvSpPr>
          <p:spPr bwMode="auto">
            <a:xfrm flipH="1">
              <a:off x="3046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58"/>
            <p:cNvSpPr>
              <a:spLocks noChangeShapeType="1"/>
            </p:cNvSpPr>
            <p:nvPr/>
          </p:nvSpPr>
          <p:spPr bwMode="auto">
            <a:xfrm flipH="1">
              <a:off x="3059" y="1467"/>
              <a:ext cx="710" cy="5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Text Box 59"/>
            <p:cNvSpPr txBox="1">
              <a:spLocks noChangeArrowheads="1"/>
            </p:cNvSpPr>
            <p:nvPr/>
          </p:nvSpPr>
          <p:spPr bwMode="auto">
            <a:xfrm>
              <a:off x="372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e</a:t>
              </a:r>
              <a:endParaRPr lang="en-US" altLang="zh-CN" sz="2400" b="1"/>
            </a:p>
          </p:txBody>
        </p:sp>
        <p:sp>
          <p:nvSpPr>
            <p:cNvPr id="186" name="Text Box 60"/>
            <p:cNvSpPr txBox="1">
              <a:spLocks noChangeArrowheads="1"/>
            </p:cNvSpPr>
            <p:nvPr/>
          </p:nvSpPr>
          <p:spPr bwMode="auto">
            <a:xfrm>
              <a:off x="410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  <a:endParaRPr lang="en-US" altLang="zh-CN" sz="2400" b="1"/>
            </a:p>
          </p:txBody>
        </p:sp>
        <p:sp>
          <p:nvSpPr>
            <p:cNvPr id="187" name="Text Box 61"/>
            <p:cNvSpPr txBox="1">
              <a:spLocks noChangeArrowheads="1"/>
            </p:cNvSpPr>
            <p:nvPr/>
          </p:nvSpPr>
          <p:spPr bwMode="auto">
            <a:xfrm>
              <a:off x="334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d</a:t>
              </a:r>
              <a:endParaRPr lang="en-US" altLang="zh-CN" sz="2400" b="1"/>
            </a:p>
          </p:txBody>
        </p:sp>
        <p:sp>
          <p:nvSpPr>
            <p:cNvPr id="188" name="Text Box 62"/>
            <p:cNvSpPr txBox="1">
              <a:spLocks noChangeArrowheads="1"/>
            </p:cNvSpPr>
            <p:nvPr/>
          </p:nvSpPr>
          <p:spPr bwMode="auto">
            <a:xfrm>
              <a:off x="372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f</a:t>
              </a:r>
              <a:endParaRPr lang="en-US" altLang="zh-CN" sz="2400" b="1"/>
            </a:p>
          </p:txBody>
        </p:sp>
        <p:sp>
          <p:nvSpPr>
            <p:cNvPr id="189" name="Text Box 63"/>
            <p:cNvSpPr txBox="1">
              <a:spLocks noChangeArrowheads="1"/>
            </p:cNvSpPr>
            <p:nvPr/>
          </p:nvSpPr>
          <p:spPr bwMode="auto">
            <a:xfrm>
              <a:off x="410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h</a:t>
              </a:r>
              <a:endParaRPr lang="en-US" altLang="zh-CN" sz="2400" b="1"/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rcRect l="14267" t="36696" r="56049" b="19569"/>
          <a:stretch>
            <a:fillRect/>
          </a:stretch>
        </p:blipFill>
        <p:spPr>
          <a:xfrm>
            <a:off x="1452275" y="2113858"/>
            <a:ext cx="2865437" cy="2373313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rcRect l="48689" t="36696" r="14867" b="19569"/>
          <a:stretch>
            <a:fillRect/>
          </a:stretch>
        </p:blipFill>
        <p:spPr>
          <a:xfrm>
            <a:off x="4317712" y="2118621"/>
            <a:ext cx="3516313" cy="23749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8"/>
          <p:cNvSpPr txBox="1"/>
          <p:nvPr/>
        </p:nvSpPr>
        <p:spPr>
          <a:xfrm>
            <a:off x="2573050" y="1747146"/>
            <a:ext cx="6064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(A)</a:t>
            </a:r>
            <a:endParaRPr lang="en-US" altLang="zh-CN" b="1" dirty="0">
              <a:latin typeface="Georgia" panose="02040502050405020303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22512" y="1747146"/>
            <a:ext cx="6048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(B)</a:t>
            </a:r>
            <a:endParaRPr lang="en-US" altLang="zh-CN" b="1" dirty="0">
              <a:latin typeface="Georgia" panose="02040502050405020303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19600" y="1747146"/>
            <a:ext cx="593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(C)</a:t>
            </a:r>
            <a:endParaRPr lang="en-US" altLang="zh-CN" b="1" dirty="0">
              <a:latin typeface="Georgia" panose="02040502050405020303" pitchFamily="2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7784812" y="1758258"/>
            <a:ext cx="2606675" cy="3255963"/>
            <a:chOff x="6454775" y="2326817"/>
            <a:chExt cx="2606675" cy="3256421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3"/>
            <a:srcRect l="55800" t="20386" r="9933" b="5540"/>
            <a:stretch>
              <a:fillRect/>
            </a:stretch>
          </p:blipFill>
          <p:spPr>
            <a:xfrm>
              <a:off x="6454775" y="2414588"/>
              <a:ext cx="2606675" cy="316865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3" name="Rounded Rectangle 13"/>
            <p:cNvSpPr/>
            <p:nvPr/>
          </p:nvSpPr>
          <p:spPr>
            <a:xfrm>
              <a:off x="8461248" y="2535936"/>
              <a:ext cx="231648" cy="32918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noFill/>
            </a:ln>
          </p:spPr>
          <p:txBody>
            <a:bodyPr wrap="none">
              <a:spAutoFit/>
            </a:bodyPr>
            <a:lstStyle/>
            <a:p>
              <a:endParaRPr dirty="0">
                <a:latin typeface="Georgia" panose="02040502050405020303" pitchFamily="2" charset="0"/>
              </a:endParaRPr>
            </a:p>
          </p:txBody>
        </p:sp>
        <p:sp>
          <p:nvSpPr>
            <p:cNvPr id="14" name="Oval 11"/>
            <p:cNvSpPr/>
            <p:nvPr/>
          </p:nvSpPr>
          <p:spPr>
            <a:xfrm>
              <a:off x="8399272" y="2326817"/>
              <a:ext cx="330200" cy="670828"/>
            </a:xfrm>
            <a:prstGeom prst="ellipse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500" dirty="0">
                  <a:latin typeface="Georgia" panose="02040502050405020303" pitchFamily="2" charset="0"/>
                </a:rPr>
                <a:t>C</a:t>
              </a:r>
              <a:endParaRPr lang="en-US" altLang="zh-CN" sz="2500" dirty="0">
                <a:latin typeface="Georgia" panose="02040502050405020303" pitchFamily="2" charset="0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4" name="组合 65539"/>
          <p:cNvGrpSpPr/>
          <p:nvPr/>
        </p:nvGrpSpPr>
        <p:grpSpPr>
          <a:xfrm>
            <a:off x="1768650" y="1375785"/>
            <a:ext cx="7777162" cy="4471987"/>
            <a:chOff x="0" y="0"/>
            <a:chExt cx="4899" cy="2817"/>
          </a:xfrm>
        </p:grpSpPr>
        <p:sp>
          <p:nvSpPr>
            <p:cNvPr id="5" name="椭圆 65540"/>
            <p:cNvSpPr/>
            <p:nvPr/>
          </p:nvSpPr>
          <p:spPr>
            <a:xfrm>
              <a:off x="227" y="68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65541"/>
            <p:cNvSpPr/>
            <p:nvPr/>
          </p:nvSpPr>
          <p:spPr>
            <a:xfrm>
              <a:off x="726" y="363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5542"/>
            <p:cNvSpPr/>
            <p:nvPr/>
          </p:nvSpPr>
          <p:spPr>
            <a:xfrm>
              <a:off x="726" y="953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65543"/>
            <p:cNvSpPr/>
            <p:nvPr/>
          </p:nvSpPr>
          <p:spPr>
            <a:xfrm>
              <a:off x="1270" y="68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65544"/>
            <p:cNvSpPr/>
            <p:nvPr/>
          </p:nvSpPr>
          <p:spPr>
            <a:xfrm>
              <a:off x="140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65545"/>
            <p:cNvSpPr/>
            <p:nvPr/>
          </p:nvSpPr>
          <p:spPr>
            <a:xfrm>
              <a:off x="2495" y="59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" name="直接连接符 65546"/>
            <p:cNvSpPr/>
            <p:nvPr/>
          </p:nvSpPr>
          <p:spPr>
            <a:xfrm flipH="1">
              <a:off x="272" y="408"/>
              <a:ext cx="499" cy="27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2" name="直接连接符 65547"/>
            <p:cNvSpPr/>
            <p:nvPr/>
          </p:nvSpPr>
          <p:spPr>
            <a:xfrm>
              <a:off x="816" y="408"/>
              <a:ext cx="499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3" name="直接连接符 65548"/>
            <p:cNvSpPr/>
            <p:nvPr/>
          </p:nvSpPr>
          <p:spPr>
            <a:xfrm>
              <a:off x="272" y="771"/>
              <a:ext cx="454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4" name="直接连接符 65549"/>
            <p:cNvSpPr/>
            <p:nvPr/>
          </p:nvSpPr>
          <p:spPr>
            <a:xfrm flipV="1">
              <a:off x="816" y="771"/>
              <a:ext cx="454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5" name="直接连接符 65550"/>
            <p:cNvSpPr/>
            <p:nvPr/>
          </p:nvSpPr>
          <p:spPr>
            <a:xfrm flipV="1">
              <a:off x="1315" y="408"/>
              <a:ext cx="136" cy="3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曲线连接符 65551"/>
            <p:cNvCxnSpPr/>
            <p:nvPr/>
          </p:nvCxnSpPr>
          <p:spPr>
            <a:xfrm flipH="1">
              <a:off x="726" y="408"/>
              <a:ext cx="91" cy="1"/>
            </a:xfrm>
            <a:prstGeom prst="curvedConnector5">
              <a:avLst>
                <a:gd name="adj1" fmla="val -158241"/>
                <a:gd name="adj2" fmla="val -30500000"/>
                <a:gd name="adj3" fmla="val 258241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曲线连接符 65552"/>
            <p:cNvCxnSpPr>
              <a:stCxn id="7" idx="6"/>
              <a:endCxn id="6" idx="6"/>
            </p:cNvCxnSpPr>
            <p:nvPr/>
          </p:nvCxnSpPr>
          <p:spPr>
            <a:xfrm flipV="1">
              <a:off x="817" y="409"/>
              <a:ext cx="1" cy="590"/>
            </a:xfrm>
            <a:prstGeom prst="curvedConnector3">
              <a:avLst>
                <a:gd name="adj1" fmla="val 920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曲线连接符 65553"/>
            <p:cNvCxnSpPr>
              <a:stCxn id="6" idx="2"/>
              <a:endCxn id="7" idx="2"/>
            </p:cNvCxnSpPr>
            <p:nvPr/>
          </p:nvCxnSpPr>
          <p:spPr>
            <a:xfrm rot="10800000" flipH="1" flipV="1">
              <a:off x="726" y="409"/>
              <a:ext cx="1" cy="590"/>
            </a:xfrm>
            <a:prstGeom prst="curvedConnector3">
              <a:avLst>
                <a:gd name="adj1" fmla="val -1050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椭圆 65554"/>
            <p:cNvSpPr/>
            <p:nvPr/>
          </p:nvSpPr>
          <p:spPr>
            <a:xfrm>
              <a:off x="2132" y="907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0" name="椭圆 65555"/>
            <p:cNvSpPr/>
            <p:nvPr/>
          </p:nvSpPr>
          <p:spPr>
            <a:xfrm>
              <a:off x="199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1" name="椭圆 65556"/>
            <p:cNvSpPr/>
            <p:nvPr/>
          </p:nvSpPr>
          <p:spPr>
            <a:xfrm>
              <a:off x="2812" y="86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2" name="椭圆 65557"/>
            <p:cNvSpPr/>
            <p:nvPr/>
          </p:nvSpPr>
          <p:spPr>
            <a:xfrm>
              <a:off x="267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曲线连接符 65558"/>
            <p:cNvCxnSpPr>
              <a:stCxn id="20" idx="4"/>
              <a:endCxn id="20" idx="6"/>
            </p:cNvCxnSpPr>
            <p:nvPr/>
          </p:nvCxnSpPr>
          <p:spPr>
            <a:xfrm rot="5400000" flipH="1" flipV="1">
              <a:off x="2028" y="350"/>
              <a:ext cx="45" cy="45"/>
            </a:xfrm>
            <a:prstGeom prst="curvedConnector4">
              <a:avLst>
                <a:gd name="adj1" fmla="val -320000"/>
                <a:gd name="adj2" fmla="val 42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曲线连接符 65559"/>
            <p:cNvCxnSpPr/>
            <p:nvPr/>
          </p:nvCxnSpPr>
          <p:spPr>
            <a:xfrm rot="5400000" flipV="1">
              <a:off x="2130" y="200"/>
              <a:ext cx="622" cy="829"/>
            </a:xfrm>
            <a:prstGeom prst="curvedConnector4">
              <a:avLst>
                <a:gd name="adj1" fmla="val -31352"/>
                <a:gd name="adj2" fmla="val 112662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曲线连接符 65560"/>
            <p:cNvCxnSpPr>
              <a:stCxn id="21" idx="3"/>
              <a:endCxn id="20" idx="2"/>
            </p:cNvCxnSpPr>
            <p:nvPr/>
          </p:nvCxnSpPr>
          <p:spPr>
            <a:xfrm rot="-5400000" flipV="1">
              <a:off x="2108" y="223"/>
              <a:ext cx="576" cy="829"/>
            </a:xfrm>
            <a:prstGeom prst="curvedConnector4">
              <a:avLst>
                <a:gd name="adj1" fmla="val -27259"/>
                <a:gd name="adj2" fmla="val 11737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直接连接符 65561"/>
            <p:cNvSpPr/>
            <p:nvPr/>
          </p:nvSpPr>
          <p:spPr>
            <a:xfrm>
              <a:off x="2087" y="318"/>
              <a:ext cx="589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7" name="直接连接符 65562"/>
            <p:cNvSpPr/>
            <p:nvPr/>
          </p:nvSpPr>
          <p:spPr>
            <a:xfrm>
              <a:off x="2767" y="363"/>
              <a:ext cx="91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8" name="直接连接符 65563"/>
            <p:cNvSpPr/>
            <p:nvPr/>
          </p:nvSpPr>
          <p:spPr>
            <a:xfrm>
              <a:off x="2041" y="363"/>
              <a:ext cx="136" cy="5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9" name="直接连接符 65564"/>
            <p:cNvSpPr/>
            <p:nvPr/>
          </p:nvSpPr>
          <p:spPr>
            <a:xfrm>
              <a:off x="2177" y="953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0" name="直接连接符 65565"/>
            <p:cNvSpPr/>
            <p:nvPr/>
          </p:nvSpPr>
          <p:spPr>
            <a:xfrm flipH="1">
              <a:off x="2540" y="363"/>
              <a:ext cx="182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1" name="椭圆 65566"/>
            <p:cNvSpPr/>
            <p:nvPr/>
          </p:nvSpPr>
          <p:spPr>
            <a:xfrm>
              <a:off x="4218" y="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2" name="椭圆 65567"/>
            <p:cNvSpPr/>
            <p:nvPr/>
          </p:nvSpPr>
          <p:spPr>
            <a:xfrm>
              <a:off x="3674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3" name="椭圆 65568"/>
            <p:cNvSpPr/>
            <p:nvPr/>
          </p:nvSpPr>
          <p:spPr>
            <a:xfrm>
              <a:off x="4808" y="40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4" name="椭圆 65569"/>
            <p:cNvSpPr/>
            <p:nvPr/>
          </p:nvSpPr>
          <p:spPr>
            <a:xfrm>
              <a:off x="3946" y="99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5" name="椭圆 65570"/>
            <p:cNvSpPr/>
            <p:nvPr/>
          </p:nvSpPr>
          <p:spPr>
            <a:xfrm>
              <a:off x="4627" y="99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6" name="椭圆 65571"/>
            <p:cNvSpPr/>
            <p:nvPr/>
          </p:nvSpPr>
          <p:spPr>
            <a:xfrm>
              <a:off x="4218" y="27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7" name="椭圆 65572"/>
            <p:cNvSpPr/>
            <p:nvPr/>
          </p:nvSpPr>
          <p:spPr>
            <a:xfrm>
              <a:off x="3946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8" name="椭圆 65573"/>
            <p:cNvSpPr/>
            <p:nvPr/>
          </p:nvSpPr>
          <p:spPr>
            <a:xfrm>
              <a:off x="4536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9" name="椭圆 65574"/>
            <p:cNvSpPr/>
            <p:nvPr/>
          </p:nvSpPr>
          <p:spPr>
            <a:xfrm>
              <a:off x="4082" y="77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0" name="椭圆 65575"/>
            <p:cNvSpPr/>
            <p:nvPr/>
          </p:nvSpPr>
          <p:spPr>
            <a:xfrm>
              <a:off x="4445" y="77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1" name="椭圆 65576"/>
            <p:cNvSpPr/>
            <p:nvPr/>
          </p:nvSpPr>
          <p:spPr>
            <a:xfrm>
              <a:off x="771" y="1905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2" name="直接连接符 65577"/>
            <p:cNvSpPr/>
            <p:nvPr/>
          </p:nvSpPr>
          <p:spPr>
            <a:xfrm flipH="1">
              <a:off x="3765" y="46"/>
              <a:ext cx="453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3" name="直接连接符 65578"/>
            <p:cNvSpPr/>
            <p:nvPr/>
          </p:nvSpPr>
          <p:spPr>
            <a:xfrm>
              <a:off x="3719" y="545"/>
              <a:ext cx="273" cy="4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4" name="直接连接符 65579"/>
            <p:cNvSpPr/>
            <p:nvPr/>
          </p:nvSpPr>
          <p:spPr>
            <a:xfrm>
              <a:off x="4037" y="1043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5" name="直接连接符 65580"/>
            <p:cNvSpPr/>
            <p:nvPr/>
          </p:nvSpPr>
          <p:spPr>
            <a:xfrm>
              <a:off x="4264" y="0"/>
              <a:ext cx="589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6" name="直接连接符 65581"/>
            <p:cNvSpPr/>
            <p:nvPr/>
          </p:nvSpPr>
          <p:spPr>
            <a:xfrm flipV="1">
              <a:off x="4717" y="499"/>
              <a:ext cx="136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7" name="直接连接符 65582"/>
            <p:cNvSpPr/>
            <p:nvPr/>
          </p:nvSpPr>
          <p:spPr>
            <a:xfrm flipV="1">
              <a:off x="4037" y="318"/>
              <a:ext cx="227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8" name="直接连接符 65583"/>
            <p:cNvSpPr/>
            <p:nvPr/>
          </p:nvSpPr>
          <p:spPr>
            <a:xfrm>
              <a:off x="4309" y="318"/>
              <a:ext cx="227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49" name="直接连接符 65584"/>
            <p:cNvSpPr/>
            <p:nvPr/>
          </p:nvSpPr>
          <p:spPr>
            <a:xfrm>
              <a:off x="3992" y="545"/>
              <a:ext cx="136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0" name="直接连接符 65585"/>
            <p:cNvSpPr/>
            <p:nvPr/>
          </p:nvSpPr>
          <p:spPr>
            <a:xfrm>
              <a:off x="4173" y="817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1" name="直接连接符 65586"/>
            <p:cNvSpPr/>
            <p:nvPr/>
          </p:nvSpPr>
          <p:spPr>
            <a:xfrm flipH="1">
              <a:off x="4491" y="499"/>
              <a:ext cx="90" cy="3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2" name="直接连接符 65587"/>
            <p:cNvSpPr/>
            <p:nvPr/>
          </p:nvSpPr>
          <p:spPr>
            <a:xfrm>
              <a:off x="3765" y="499"/>
              <a:ext cx="1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3" name="直接连接符 65588"/>
            <p:cNvSpPr/>
            <p:nvPr/>
          </p:nvSpPr>
          <p:spPr>
            <a:xfrm flipV="1">
              <a:off x="3992" y="817"/>
              <a:ext cx="136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4" name="直接连接符 65589"/>
            <p:cNvSpPr/>
            <p:nvPr/>
          </p:nvSpPr>
          <p:spPr>
            <a:xfrm>
              <a:off x="4491" y="817"/>
              <a:ext cx="181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5" name="直接连接符 65590"/>
            <p:cNvSpPr/>
            <p:nvPr/>
          </p:nvSpPr>
          <p:spPr>
            <a:xfrm>
              <a:off x="4264" y="46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6" name="直接连接符 65591"/>
            <p:cNvSpPr/>
            <p:nvPr/>
          </p:nvSpPr>
          <p:spPr>
            <a:xfrm flipV="1">
              <a:off x="4627" y="454"/>
              <a:ext cx="181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7" name="直接连接符 65592"/>
            <p:cNvSpPr/>
            <p:nvPr/>
          </p:nvSpPr>
          <p:spPr>
            <a:xfrm>
              <a:off x="3992" y="499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8" name="直接连接符 65593"/>
            <p:cNvSpPr/>
            <p:nvPr/>
          </p:nvSpPr>
          <p:spPr>
            <a:xfrm flipH="1">
              <a:off x="4128" y="318"/>
              <a:ext cx="136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59" name="直接连接符 65594"/>
            <p:cNvSpPr/>
            <p:nvPr/>
          </p:nvSpPr>
          <p:spPr>
            <a:xfrm>
              <a:off x="4264" y="318"/>
              <a:ext cx="227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0" name="直接连接符 65595"/>
            <p:cNvSpPr/>
            <p:nvPr/>
          </p:nvSpPr>
          <p:spPr>
            <a:xfrm>
              <a:off x="3992" y="499"/>
              <a:ext cx="45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1" name="直接连接符 65596"/>
            <p:cNvSpPr/>
            <p:nvPr/>
          </p:nvSpPr>
          <p:spPr>
            <a:xfrm flipV="1">
              <a:off x="4128" y="499"/>
              <a:ext cx="45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2" name="椭圆 65597"/>
            <p:cNvSpPr/>
            <p:nvPr/>
          </p:nvSpPr>
          <p:spPr>
            <a:xfrm>
              <a:off x="771" y="145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3" name="椭圆 65598"/>
            <p:cNvSpPr/>
            <p:nvPr/>
          </p:nvSpPr>
          <p:spPr>
            <a:xfrm>
              <a:off x="363" y="172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4" name="椭圆 65599"/>
            <p:cNvSpPr/>
            <p:nvPr/>
          </p:nvSpPr>
          <p:spPr>
            <a:xfrm>
              <a:off x="1134" y="172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5" name="椭圆 65600"/>
            <p:cNvSpPr/>
            <p:nvPr/>
          </p:nvSpPr>
          <p:spPr>
            <a:xfrm>
              <a:off x="1134" y="213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6" name="椭圆 65601"/>
            <p:cNvSpPr/>
            <p:nvPr/>
          </p:nvSpPr>
          <p:spPr>
            <a:xfrm>
              <a:off x="726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7" name="椭圆 65602"/>
            <p:cNvSpPr/>
            <p:nvPr/>
          </p:nvSpPr>
          <p:spPr>
            <a:xfrm>
              <a:off x="408" y="2177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8" name="椭圆 65603"/>
            <p:cNvSpPr/>
            <p:nvPr/>
          </p:nvSpPr>
          <p:spPr>
            <a:xfrm>
              <a:off x="771" y="167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69" name="椭圆 65604"/>
            <p:cNvSpPr/>
            <p:nvPr/>
          </p:nvSpPr>
          <p:spPr>
            <a:xfrm>
              <a:off x="590" y="204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0" name="椭圆 65605"/>
            <p:cNvSpPr/>
            <p:nvPr/>
          </p:nvSpPr>
          <p:spPr>
            <a:xfrm>
              <a:off x="953" y="204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cxnSp>
          <p:nvCxnSpPr>
            <p:cNvPr id="71" name="曲线连接符 65606"/>
            <p:cNvCxnSpPr>
              <a:stCxn id="68" idx="6"/>
              <a:endCxn id="66" idx="6"/>
            </p:cNvCxnSpPr>
            <p:nvPr/>
          </p:nvCxnSpPr>
          <p:spPr>
            <a:xfrm flipH="1">
              <a:off x="817" y="1724"/>
              <a:ext cx="45" cy="726"/>
            </a:xfrm>
            <a:prstGeom prst="curvedConnector3">
              <a:avLst>
                <a:gd name="adj1" fmla="val -46667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曲线连接符 65607"/>
            <p:cNvCxnSpPr>
              <a:stCxn id="69" idx="0"/>
              <a:endCxn id="64" idx="2"/>
            </p:cNvCxnSpPr>
            <p:nvPr/>
          </p:nvCxnSpPr>
          <p:spPr>
            <a:xfrm rot="-5400000">
              <a:off x="735" y="1642"/>
              <a:ext cx="271" cy="498"/>
            </a:xfrm>
            <a:prstGeom prst="curvedConnector2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曲线连接符 65608"/>
            <p:cNvCxnSpPr>
              <a:stCxn id="63" idx="4"/>
              <a:endCxn id="70" idx="2"/>
            </p:cNvCxnSpPr>
            <p:nvPr/>
          </p:nvCxnSpPr>
          <p:spPr>
            <a:xfrm rot="-5400000" flipH="1">
              <a:off x="545" y="1679"/>
              <a:ext cx="272" cy="544"/>
            </a:xfrm>
            <a:prstGeom prst="curvedConnector2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直接连接符 65609"/>
            <p:cNvSpPr/>
            <p:nvPr/>
          </p:nvSpPr>
          <p:spPr>
            <a:xfrm flipV="1">
              <a:off x="408" y="1497"/>
              <a:ext cx="36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5" name="直接连接符 65610"/>
            <p:cNvSpPr/>
            <p:nvPr/>
          </p:nvSpPr>
          <p:spPr>
            <a:xfrm>
              <a:off x="862" y="1497"/>
              <a:ext cx="317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6" name="直接连接符 65611"/>
            <p:cNvSpPr/>
            <p:nvPr/>
          </p:nvSpPr>
          <p:spPr>
            <a:xfrm>
              <a:off x="408" y="1815"/>
              <a:ext cx="46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7" name="直接连接符 65612"/>
            <p:cNvSpPr/>
            <p:nvPr/>
          </p:nvSpPr>
          <p:spPr>
            <a:xfrm>
              <a:off x="454" y="2223"/>
              <a:ext cx="317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8" name="直接连接符 65613"/>
            <p:cNvSpPr/>
            <p:nvPr/>
          </p:nvSpPr>
          <p:spPr>
            <a:xfrm flipV="1">
              <a:off x="771" y="2177"/>
              <a:ext cx="408" cy="27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79" name="直接连接符 65614"/>
            <p:cNvSpPr/>
            <p:nvPr/>
          </p:nvSpPr>
          <p:spPr>
            <a:xfrm>
              <a:off x="1179" y="176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0" name="直接连接符 65615"/>
            <p:cNvSpPr/>
            <p:nvPr/>
          </p:nvSpPr>
          <p:spPr>
            <a:xfrm>
              <a:off x="816" y="1542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1" name="直接连接符 65616"/>
            <p:cNvSpPr/>
            <p:nvPr/>
          </p:nvSpPr>
          <p:spPr>
            <a:xfrm>
              <a:off x="816" y="1769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2" name="直接连接符 65617"/>
            <p:cNvSpPr/>
            <p:nvPr/>
          </p:nvSpPr>
          <p:spPr>
            <a:xfrm>
              <a:off x="862" y="1996"/>
              <a:ext cx="317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3" name="直接连接符 65618"/>
            <p:cNvSpPr/>
            <p:nvPr/>
          </p:nvSpPr>
          <p:spPr>
            <a:xfrm flipV="1">
              <a:off x="499" y="1951"/>
              <a:ext cx="317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4" name="椭圆 65619"/>
            <p:cNvSpPr/>
            <p:nvPr/>
          </p:nvSpPr>
          <p:spPr>
            <a:xfrm>
              <a:off x="2359" y="154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5" name="椭圆 65620"/>
            <p:cNvSpPr/>
            <p:nvPr/>
          </p:nvSpPr>
          <p:spPr>
            <a:xfrm>
              <a:off x="1724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6" name="椭圆 65621"/>
            <p:cNvSpPr/>
            <p:nvPr/>
          </p:nvSpPr>
          <p:spPr>
            <a:xfrm>
              <a:off x="2903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7" name="椭圆 65622"/>
            <p:cNvSpPr/>
            <p:nvPr/>
          </p:nvSpPr>
          <p:spPr>
            <a:xfrm>
              <a:off x="2631" y="226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8" name="椭圆 65623"/>
            <p:cNvSpPr/>
            <p:nvPr/>
          </p:nvSpPr>
          <p:spPr>
            <a:xfrm>
              <a:off x="2359" y="1815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9" name="椭圆 65624"/>
            <p:cNvSpPr/>
            <p:nvPr/>
          </p:nvSpPr>
          <p:spPr>
            <a:xfrm>
              <a:off x="2041" y="226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0" name="直接连接符 65625"/>
            <p:cNvSpPr/>
            <p:nvPr/>
          </p:nvSpPr>
          <p:spPr>
            <a:xfrm flipH="1">
              <a:off x="1769" y="1633"/>
              <a:ext cx="59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1" name="直接连接符 65626"/>
            <p:cNvSpPr/>
            <p:nvPr/>
          </p:nvSpPr>
          <p:spPr>
            <a:xfrm flipV="1">
              <a:off x="2087" y="1815"/>
              <a:ext cx="363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2" name="直接连接符 65627"/>
            <p:cNvSpPr/>
            <p:nvPr/>
          </p:nvSpPr>
          <p:spPr>
            <a:xfrm>
              <a:off x="2132" y="2314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3" name="直接连接符 65628"/>
            <p:cNvSpPr/>
            <p:nvPr/>
          </p:nvSpPr>
          <p:spPr>
            <a:xfrm>
              <a:off x="1769" y="2450"/>
              <a:ext cx="11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4" name="直接连接符 65629"/>
            <p:cNvSpPr/>
            <p:nvPr/>
          </p:nvSpPr>
          <p:spPr>
            <a:xfrm>
              <a:off x="2404" y="1860"/>
              <a:ext cx="272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5" name="直接连接符 65630"/>
            <p:cNvSpPr/>
            <p:nvPr/>
          </p:nvSpPr>
          <p:spPr>
            <a:xfrm>
              <a:off x="2404" y="1588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6" name="直接连接符 65631"/>
            <p:cNvSpPr/>
            <p:nvPr/>
          </p:nvSpPr>
          <p:spPr>
            <a:xfrm flipV="1">
              <a:off x="1769" y="2314"/>
              <a:ext cx="318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7" name="直接连接符 65632"/>
            <p:cNvSpPr/>
            <p:nvPr/>
          </p:nvSpPr>
          <p:spPr>
            <a:xfrm>
              <a:off x="2676" y="2314"/>
              <a:ext cx="273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8" name="直接连接符 65633"/>
            <p:cNvSpPr/>
            <p:nvPr/>
          </p:nvSpPr>
          <p:spPr>
            <a:xfrm>
              <a:off x="2404" y="1588"/>
              <a:ext cx="545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9" name="椭圆 65634"/>
            <p:cNvSpPr/>
            <p:nvPr/>
          </p:nvSpPr>
          <p:spPr>
            <a:xfrm>
              <a:off x="3538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0" name="椭圆 65635"/>
            <p:cNvSpPr/>
            <p:nvPr/>
          </p:nvSpPr>
          <p:spPr>
            <a:xfrm>
              <a:off x="4128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1" name="椭圆 65636"/>
            <p:cNvSpPr/>
            <p:nvPr/>
          </p:nvSpPr>
          <p:spPr>
            <a:xfrm>
              <a:off x="4672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2" name="椭圆 65637"/>
            <p:cNvSpPr/>
            <p:nvPr/>
          </p:nvSpPr>
          <p:spPr>
            <a:xfrm>
              <a:off x="4672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3" name="椭圆 65638"/>
            <p:cNvSpPr/>
            <p:nvPr/>
          </p:nvSpPr>
          <p:spPr>
            <a:xfrm>
              <a:off x="4128" y="245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4" name="椭圆 65639"/>
            <p:cNvSpPr/>
            <p:nvPr/>
          </p:nvSpPr>
          <p:spPr>
            <a:xfrm>
              <a:off x="3538" y="245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5" name="直接连接符 65640"/>
            <p:cNvSpPr/>
            <p:nvPr/>
          </p:nvSpPr>
          <p:spPr>
            <a:xfrm>
              <a:off x="3583" y="1678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6" name="直接连接符 65641"/>
            <p:cNvSpPr/>
            <p:nvPr/>
          </p:nvSpPr>
          <p:spPr>
            <a:xfrm>
              <a:off x="3583" y="1633"/>
              <a:ext cx="59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7" name="直接连接符 65642"/>
            <p:cNvSpPr/>
            <p:nvPr/>
          </p:nvSpPr>
          <p:spPr>
            <a:xfrm>
              <a:off x="3629" y="1633"/>
              <a:ext cx="1088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8" name="直接连接符 65643"/>
            <p:cNvSpPr/>
            <p:nvPr/>
          </p:nvSpPr>
          <p:spPr>
            <a:xfrm flipH="1">
              <a:off x="3629" y="1633"/>
              <a:ext cx="499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9" name="直接连接符 65644"/>
            <p:cNvSpPr/>
            <p:nvPr/>
          </p:nvSpPr>
          <p:spPr>
            <a:xfrm>
              <a:off x="4173" y="1633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0" name="直接连接符 65645"/>
            <p:cNvSpPr/>
            <p:nvPr/>
          </p:nvSpPr>
          <p:spPr>
            <a:xfrm>
              <a:off x="4218" y="1633"/>
              <a:ext cx="499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1" name="直接连接符 65646"/>
            <p:cNvSpPr/>
            <p:nvPr/>
          </p:nvSpPr>
          <p:spPr>
            <a:xfrm flipH="1">
              <a:off x="3629" y="1633"/>
              <a:ext cx="1043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2" name="直接连接符 65647"/>
            <p:cNvSpPr/>
            <p:nvPr/>
          </p:nvSpPr>
          <p:spPr>
            <a:xfrm flipH="1">
              <a:off x="4173" y="1633"/>
              <a:ext cx="544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3" name="直接连接符 65648"/>
            <p:cNvSpPr/>
            <p:nvPr/>
          </p:nvSpPr>
          <p:spPr>
            <a:xfrm>
              <a:off x="4717" y="1633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14" name="文本框 65649"/>
            <p:cNvSpPr txBox="1"/>
            <p:nvPr/>
          </p:nvSpPr>
          <p:spPr>
            <a:xfrm>
              <a:off x="590" y="1134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(1)</a:t>
              </a:r>
              <a:endParaRPr lang="en-US" altLang="zh-CN" sz="18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文本框 65650"/>
            <p:cNvSpPr txBox="1"/>
            <p:nvPr/>
          </p:nvSpPr>
          <p:spPr>
            <a:xfrm>
              <a:off x="2313" y="118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(2)</a:t>
              </a:r>
              <a:endParaRPr lang="en-US" altLang="zh-CN" sz="18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文本框 65651"/>
            <p:cNvSpPr txBox="1"/>
            <p:nvPr/>
          </p:nvSpPr>
          <p:spPr>
            <a:xfrm>
              <a:off x="4173" y="118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(3)</a:t>
              </a:r>
              <a:endParaRPr lang="en-US" altLang="zh-CN" sz="18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文本框 65652"/>
            <p:cNvSpPr txBox="1"/>
            <p:nvPr/>
          </p:nvSpPr>
          <p:spPr>
            <a:xfrm>
              <a:off x="544" y="254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folHlink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(4)</a:t>
              </a:r>
              <a:endParaRPr lang="en-US" altLang="zh-CN" sz="18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文本框 65653"/>
            <p:cNvSpPr txBox="1"/>
            <p:nvPr/>
          </p:nvSpPr>
          <p:spPr>
            <a:xfrm>
              <a:off x="2177" y="2586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(5)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" name="文本框 65654"/>
            <p:cNvSpPr txBox="1"/>
            <p:nvPr/>
          </p:nvSpPr>
          <p:spPr>
            <a:xfrm>
              <a:off x="3992" y="2586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(6)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文本框 65655"/>
            <p:cNvSpPr txBox="1"/>
            <p:nvPr/>
          </p:nvSpPr>
          <p:spPr>
            <a:xfrm>
              <a:off x="635" y="136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文本框 65656"/>
            <p:cNvSpPr txBox="1"/>
            <p:nvPr/>
          </p:nvSpPr>
          <p:spPr>
            <a:xfrm>
              <a:off x="0" y="590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" name="文本框 65657"/>
            <p:cNvSpPr txBox="1"/>
            <p:nvPr/>
          </p:nvSpPr>
          <p:spPr>
            <a:xfrm>
              <a:off x="771" y="953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" name="文本框 65658"/>
            <p:cNvSpPr txBox="1"/>
            <p:nvPr/>
          </p:nvSpPr>
          <p:spPr>
            <a:xfrm>
              <a:off x="1361" y="681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" name="文本框 65659"/>
            <p:cNvSpPr txBox="1"/>
            <p:nvPr/>
          </p:nvSpPr>
          <p:spPr>
            <a:xfrm>
              <a:off x="1497" y="182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endParaRPr lang="en-US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5" name="文本框 65660"/>
            <p:cNvSpPr txBox="1"/>
            <p:nvPr/>
          </p:nvSpPr>
          <p:spPr>
            <a:xfrm>
              <a:off x="1814" y="106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anose="03010101010201010101" pitchFamily="2" charset="0"/>
                  <a:ea typeface="宋体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2000" baseline="-3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6" name="文本框 65661"/>
            <p:cNvSpPr txBox="1"/>
            <p:nvPr/>
          </p:nvSpPr>
          <p:spPr>
            <a:xfrm>
              <a:off x="2132" y="726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anose="03010101010201010101" pitchFamily="2" charset="0"/>
                  <a:ea typeface="宋体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2000" baseline="-3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" name="文本框 65662"/>
            <p:cNvSpPr txBox="1"/>
            <p:nvPr/>
          </p:nvSpPr>
          <p:spPr>
            <a:xfrm>
              <a:off x="2858" y="862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anose="03010101010201010101" pitchFamily="2" charset="0"/>
                  <a:ea typeface="宋体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2000" baseline="-3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8" name="文本框 65663"/>
            <p:cNvSpPr txBox="1"/>
            <p:nvPr/>
          </p:nvSpPr>
          <p:spPr>
            <a:xfrm>
              <a:off x="2722" y="227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anose="03010101010201010101" pitchFamily="2" charset="0"/>
                  <a:ea typeface="宋体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en-US" altLang="zh-CN" sz="2000" baseline="-3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9" name="文本框 65664"/>
            <p:cNvSpPr txBox="1"/>
            <p:nvPr/>
          </p:nvSpPr>
          <p:spPr>
            <a:xfrm>
              <a:off x="2359" y="635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anose="03010101010201010101" pitchFamily="2" charset="0"/>
                  <a:ea typeface="宋体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en-US" altLang="zh-CN" sz="2000" baseline="-3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椭圆 66563"/>
          <p:cNvSpPr/>
          <p:nvPr/>
        </p:nvSpPr>
        <p:spPr>
          <a:xfrm>
            <a:off x="2798619" y="2742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椭圆 66564"/>
          <p:cNvSpPr/>
          <p:nvPr/>
        </p:nvSpPr>
        <p:spPr>
          <a:xfrm>
            <a:off x="2493819" y="32762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椭圆 66565"/>
          <p:cNvSpPr/>
          <p:nvPr/>
        </p:nvSpPr>
        <p:spPr>
          <a:xfrm>
            <a:off x="3103419" y="32762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椭圆 66566"/>
          <p:cNvSpPr/>
          <p:nvPr/>
        </p:nvSpPr>
        <p:spPr>
          <a:xfrm>
            <a:off x="2798619" y="2209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" name="椭圆 66567"/>
          <p:cNvSpPr/>
          <p:nvPr/>
        </p:nvSpPr>
        <p:spPr>
          <a:xfrm>
            <a:off x="2036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" name="椭圆 66568"/>
          <p:cNvSpPr/>
          <p:nvPr/>
        </p:nvSpPr>
        <p:spPr>
          <a:xfrm>
            <a:off x="3560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" name="直接连接符 66569"/>
          <p:cNvSpPr/>
          <p:nvPr/>
        </p:nvSpPr>
        <p:spPr>
          <a:xfrm>
            <a:off x="2570019" y="3352483"/>
            <a:ext cx="609600" cy="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1" name="直接连接符 66570"/>
          <p:cNvSpPr/>
          <p:nvPr/>
        </p:nvSpPr>
        <p:spPr>
          <a:xfrm flipV="1">
            <a:off x="2570019" y="2819083"/>
            <a:ext cx="304800" cy="5334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2" name="直接连接符 66571"/>
          <p:cNvSpPr/>
          <p:nvPr/>
        </p:nvSpPr>
        <p:spPr>
          <a:xfrm>
            <a:off x="2874819" y="2819083"/>
            <a:ext cx="304800" cy="5334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" name="直接连接符 66572"/>
          <p:cNvSpPr/>
          <p:nvPr/>
        </p:nvSpPr>
        <p:spPr>
          <a:xfrm>
            <a:off x="2874819" y="2285683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4" name="直接连接符 66573"/>
          <p:cNvSpPr/>
          <p:nvPr/>
        </p:nvSpPr>
        <p:spPr>
          <a:xfrm flipH="1">
            <a:off x="2112819" y="3352483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5" name="直接连接符 66574"/>
          <p:cNvSpPr/>
          <p:nvPr/>
        </p:nvSpPr>
        <p:spPr>
          <a:xfrm>
            <a:off x="3179619" y="3352483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6" name="直接连接符 66575"/>
          <p:cNvSpPr/>
          <p:nvPr/>
        </p:nvSpPr>
        <p:spPr>
          <a:xfrm>
            <a:off x="2112819" y="3657283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7" name="直接连接符 66576"/>
          <p:cNvSpPr/>
          <p:nvPr/>
        </p:nvSpPr>
        <p:spPr>
          <a:xfrm flipV="1">
            <a:off x="2112819" y="2285683"/>
            <a:ext cx="762000" cy="1371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8" name="直接连接符 66577"/>
          <p:cNvSpPr/>
          <p:nvPr/>
        </p:nvSpPr>
        <p:spPr>
          <a:xfrm>
            <a:off x="2874819" y="2285683"/>
            <a:ext cx="762000" cy="1371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9" name="椭圆 66578"/>
          <p:cNvSpPr/>
          <p:nvPr/>
        </p:nvSpPr>
        <p:spPr>
          <a:xfrm>
            <a:off x="5084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0" name="椭圆 66579"/>
          <p:cNvSpPr/>
          <p:nvPr/>
        </p:nvSpPr>
        <p:spPr>
          <a:xfrm>
            <a:off x="57704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1" name="椭圆 66580"/>
          <p:cNvSpPr/>
          <p:nvPr/>
        </p:nvSpPr>
        <p:spPr>
          <a:xfrm>
            <a:off x="50846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2" name="椭圆 66581"/>
          <p:cNvSpPr/>
          <p:nvPr/>
        </p:nvSpPr>
        <p:spPr>
          <a:xfrm>
            <a:off x="57704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3" name="椭圆 66582"/>
          <p:cNvSpPr/>
          <p:nvPr/>
        </p:nvSpPr>
        <p:spPr>
          <a:xfrm>
            <a:off x="46274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4" name="椭圆 66583"/>
          <p:cNvSpPr/>
          <p:nvPr/>
        </p:nvSpPr>
        <p:spPr>
          <a:xfrm>
            <a:off x="62276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5" name="直接连接符 66584"/>
          <p:cNvSpPr/>
          <p:nvPr/>
        </p:nvSpPr>
        <p:spPr>
          <a:xfrm flipH="1">
            <a:off x="47036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6" name="直接连接符 66585"/>
          <p:cNvSpPr/>
          <p:nvPr/>
        </p:nvSpPr>
        <p:spPr>
          <a:xfrm>
            <a:off x="47036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7" name="直接连接符 66586"/>
          <p:cNvSpPr/>
          <p:nvPr/>
        </p:nvSpPr>
        <p:spPr>
          <a:xfrm>
            <a:off x="5160819" y="36572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8" name="直接连接符 66587"/>
          <p:cNvSpPr/>
          <p:nvPr/>
        </p:nvSpPr>
        <p:spPr>
          <a:xfrm flipV="1">
            <a:off x="58466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9" name="直接连接符 66588"/>
          <p:cNvSpPr/>
          <p:nvPr/>
        </p:nvSpPr>
        <p:spPr>
          <a:xfrm flipH="1" flipV="1">
            <a:off x="58466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0" name="直接连接符 66589"/>
          <p:cNvSpPr/>
          <p:nvPr/>
        </p:nvSpPr>
        <p:spPr>
          <a:xfrm flipH="1">
            <a:off x="5160819" y="24380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1" name="直接连接符 66590"/>
          <p:cNvSpPr/>
          <p:nvPr/>
        </p:nvSpPr>
        <p:spPr>
          <a:xfrm flipV="1">
            <a:off x="4703619" y="3047683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2" name="直接连接符 66591"/>
          <p:cNvSpPr/>
          <p:nvPr/>
        </p:nvSpPr>
        <p:spPr>
          <a:xfrm>
            <a:off x="5160819" y="2438083"/>
            <a:ext cx="6858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3" name="直接连接符 66592"/>
          <p:cNvSpPr/>
          <p:nvPr/>
        </p:nvSpPr>
        <p:spPr>
          <a:xfrm flipH="1">
            <a:off x="5160819" y="2438083"/>
            <a:ext cx="6858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4" name="椭圆 66593"/>
          <p:cNvSpPr/>
          <p:nvPr/>
        </p:nvSpPr>
        <p:spPr>
          <a:xfrm>
            <a:off x="75230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5" name="椭圆 66594"/>
          <p:cNvSpPr/>
          <p:nvPr/>
        </p:nvSpPr>
        <p:spPr>
          <a:xfrm>
            <a:off x="82088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6" name="椭圆 66595"/>
          <p:cNvSpPr/>
          <p:nvPr/>
        </p:nvSpPr>
        <p:spPr>
          <a:xfrm>
            <a:off x="75230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7" name="椭圆 66596"/>
          <p:cNvSpPr/>
          <p:nvPr/>
        </p:nvSpPr>
        <p:spPr>
          <a:xfrm>
            <a:off x="82088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8" name="椭圆 66597"/>
          <p:cNvSpPr/>
          <p:nvPr/>
        </p:nvSpPr>
        <p:spPr>
          <a:xfrm>
            <a:off x="70658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9" name="椭圆 66598"/>
          <p:cNvSpPr/>
          <p:nvPr/>
        </p:nvSpPr>
        <p:spPr>
          <a:xfrm>
            <a:off x="86660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0" name="直接连接符 66599"/>
          <p:cNvSpPr/>
          <p:nvPr/>
        </p:nvSpPr>
        <p:spPr>
          <a:xfrm flipH="1">
            <a:off x="7142019" y="2438083"/>
            <a:ext cx="457200" cy="6096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1" name="直接连接符 66600"/>
          <p:cNvSpPr/>
          <p:nvPr/>
        </p:nvSpPr>
        <p:spPr>
          <a:xfrm>
            <a:off x="7142019" y="3047683"/>
            <a:ext cx="457200" cy="6096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2" name="直接连接符 66601"/>
          <p:cNvSpPr/>
          <p:nvPr/>
        </p:nvSpPr>
        <p:spPr>
          <a:xfrm>
            <a:off x="7599219" y="36572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3" name="直接连接符 66602"/>
          <p:cNvSpPr/>
          <p:nvPr/>
        </p:nvSpPr>
        <p:spPr>
          <a:xfrm flipV="1">
            <a:off x="82850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4" name="直接连接符 66603"/>
          <p:cNvSpPr/>
          <p:nvPr/>
        </p:nvSpPr>
        <p:spPr>
          <a:xfrm flipH="1" flipV="1">
            <a:off x="82850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5" name="直接连接符 66604"/>
          <p:cNvSpPr/>
          <p:nvPr/>
        </p:nvSpPr>
        <p:spPr>
          <a:xfrm flipH="1">
            <a:off x="7599219" y="24380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6" name="直接连接符 66605"/>
          <p:cNvSpPr/>
          <p:nvPr/>
        </p:nvSpPr>
        <p:spPr>
          <a:xfrm flipV="1">
            <a:off x="7142019" y="3047683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7" name="直接连接符 66606"/>
          <p:cNvSpPr/>
          <p:nvPr/>
        </p:nvSpPr>
        <p:spPr>
          <a:xfrm>
            <a:off x="7599219" y="2438083"/>
            <a:ext cx="0" cy="12192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8" name="直接连接符 66607"/>
          <p:cNvSpPr/>
          <p:nvPr/>
        </p:nvSpPr>
        <p:spPr>
          <a:xfrm flipH="1">
            <a:off x="8285019" y="2438083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9" name="文本框 66608"/>
          <p:cNvSpPr txBox="1"/>
          <p:nvPr/>
        </p:nvSpPr>
        <p:spPr>
          <a:xfrm>
            <a:off x="27224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1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50" name="文本框 66609"/>
          <p:cNvSpPr txBox="1"/>
          <p:nvPr/>
        </p:nvSpPr>
        <p:spPr>
          <a:xfrm>
            <a:off x="53132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2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51" name="文本框 66610"/>
          <p:cNvSpPr txBox="1"/>
          <p:nvPr/>
        </p:nvSpPr>
        <p:spPr>
          <a:xfrm>
            <a:off x="78278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65419" y="4419283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,   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直接连接符 52"/>
          <p:cNvSpPr/>
          <p:nvPr/>
        </p:nvSpPr>
        <p:spPr>
          <a:xfrm flipH="1">
            <a:off x="6075219" y="4571683"/>
            <a:ext cx="15240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57" y="1671368"/>
            <a:ext cx="8161905" cy="4085714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椭圆 68611"/>
          <p:cNvSpPr/>
          <p:nvPr/>
        </p:nvSpPr>
        <p:spPr>
          <a:xfrm>
            <a:off x="3122815" y="3039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椭圆 68612"/>
          <p:cNvSpPr/>
          <p:nvPr/>
        </p:nvSpPr>
        <p:spPr>
          <a:xfrm>
            <a:off x="25132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" name="椭圆 68613"/>
          <p:cNvSpPr/>
          <p:nvPr/>
        </p:nvSpPr>
        <p:spPr>
          <a:xfrm>
            <a:off x="29704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" name="椭圆 68614"/>
          <p:cNvSpPr/>
          <p:nvPr/>
        </p:nvSpPr>
        <p:spPr>
          <a:xfrm>
            <a:off x="2741815" y="2353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椭圆 68615"/>
          <p:cNvSpPr/>
          <p:nvPr/>
        </p:nvSpPr>
        <p:spPr>
          <a:xfrm>
            <a:off x="2208415" y="3725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1" name="椭圆 68616"/>
          <p:cNvSpPr/>
          <p:nvPr/>
        </p:nvSpPr>
        <p:spPr>
          <a:xfrm>
            <a:off x="3275215" y="3725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2" name="椭圆 68617"/>
          <p:cNvSpPr/>
          <p:nvPr/>
        </p:nvSpPr>
        <p:spPr>
          <a:xfrm>
            <a:off x="39610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" name="椭圆 68618"/>
          <p:cNvSpPr/>
          <p:nvPr/>
        </p:nvSpPr>
        <p:spPr>
          <a:xfrm>
            <a:off x="4799215" y="4030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4" name="椭圆 68619"/>
          <p:cNvSpPr/>
          <p:nvPr/>
        </p:nvSpPr>
        <p:spPr>
          <a:xfrm>
            <a:off x="4799215" y="2277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5" name="椭圆 68620"/>
          <p:cNvSpPr/>
          <p:nvPr/>
        </p:nvSpPr>
        <p:spPr>
          <a:xfrm>
            <a:off x="5713615" y="2734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6" name="椭圆 68621"/>
          <p:cNvSpPr/>
          <p:nvPr/>
        </p:nvSpPr>
        <p:spPr>
          <a:xfrm>
            <a:off x="3961015" y="2734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7" name="椭圆 68622"/>
          <p:cNvSpPr/>
          <p:nvPr/>
        </p:nvSpPr>
        <p:spPr>
          <a:xfrm>
            <a:off x="57136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8" name="文本框 68623"/>
          <p:cNvSpPr txBox="1"/>
          <p:nvPr/>
        </p:nvSpPr>
        <p:spPr>
          <a:xfrm>
            <a:off x="2665615" y="41826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1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19" name="文本框 68624"/>
          <p:cNvSpPr txBox="1"/>
          <p:nvPr/>
        </p:nvSpPr>
        <p:spPr>
          <a:xfrm>
            <a:off x="4570615" y="41826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2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20" name="文本框 68625"/>
          <p:cNvSpPr txBox="1"/>
          <p:nvPr/>
        </p:nvSpPr>
        <p:spPr>
          <a:xfrm>
            <a:off x="7466215" y="43350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37215" y="5051050"/>
            <a:ext cx="2209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68627"/>
          <p:cNvSpPr/>
          <p:nvPr/>
        </p:nvSpPr>
        <p:spPr>
          <a:xfrm>
            <a:off x="1903615" y="2887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3" name="椭圆 68628"/>
          <p:cNvSpPr/>
          <p:nvPr/>
        </p:nvSpPr>
        <p:spPr>
          <a:xfrm>
            <a:off x="3656215" y="2887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4" name="椭圆 68629"/>
          <p:cNvSpPr/>
          <p:nvPr/>
        </p:nvSpPr>
        <p:spPr>
          <a:xfrm>
            <a:off x="2360815" y="3039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5" name="椭圆 68630"/>
          <p:cNvSpPr/>
          <p:nvPr/>
        </p:nvSpPr>
        <p:spPr>
          <a:xfrm>
            <a:off x="27418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6" name="直接连接符 68631"/>
          <p:cNvSpPr/>
          <p:nvPr/>
        </p:nvSpPr>
        <p:spPr>
          <a:xfrm>
            <a:off x="2513215" y="3115887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7" name="直接连接符 68632"/>
          <p:cNvSpPr/>
          <p:nvPr/>
        </p:nvSpPr>
        <p:spPr>
          <a:xfrm flipH="1">
            <a:off x="2589415" y="3192087"/>
            <a:ext cx="6096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8" name="直接连接符 68633"/>
          <p:cNvSpPr/>
          <p:nvPr/>
        </p:nvSpPr>
        <p:spPr>
          <a:xfrm flipV="1">
            <a:off x="2589415" y="2887287"/>
            <a:ext cx="2286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9" name="直接连接符 68634"/>
          <p:cNvSpPr/>
          <p:nvPr/>
        </p:nvSpPr>
        <p:spPr>
          <a:xfrm>
            <a:off x="2818015" y="2887287"/>
            <a:ext cx="2286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0" name="直接连接符 68635"/>
          <p:cNvSpPr/>
          <p:nvPr/>
        </p:nvSpPr>
        <p:spPr>
          <a:xfrm flipH="1" flipV="1">
            <a:off x="2513215" y="3115887"/>
            <a:ext cx="533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1" name="直接连接符 68636"/>
          <p:cNvSpPr/>
          <p:nvPr/>
        </p:nvSpPr>
        <p:spPr>
          <a:xfrm flipV="1">
            <a:off x="2818015" y="2430087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2" name="直接连接符 68637"/>
          <p:cNvSpPr/>
          <p:nvPr/>
        </p:nvSpPr>
        <p:spPr>
          <a:xfrm flipV="1">
            <a:off x="3199015" y="2963487"/>
            <a:ext cx="5334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3" name="直接连接符 68638"/>
          <p:cNvSpPr/>
          <p:nvPr/>
        </p:nvSpPr>
        <p:spPr>
          <a:xfrm>
            <a:off x="3046615" y="3496887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4" name="直接连接符 68639"/>
          <p:cNvSpPr/>
          <p:nvPr/>
        </p:nvSpPr>
        <p:spPr>
          <a:xfrm flipH="1">
            <a:off x="2284615" y="3496887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5" name="直接连接符 68640"/>
          <p:cNvSpPr/>
          <p:nvPr/>
        </p:nvSpPr>
        <p:spPr>
          <a:xfrm flipH="1" flipV="1">
            <a:off x="2056015" y="2963487"/>
            <a:ext cx="3810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6" name="直接连接符 68641"/>
          <p:cNvSpPr/>
          <p:nvPr/>
        </p:nvSpPr>
        <p:spPr>
          <a:xfrm>
            <a:off x="2818015" y="2430087"/>
            <a:ext cx="8382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7" name="直接连接符 68642"/>
          <p:cNvSpPr/>
          <p:nvPr/>
        </p:nvSpPr>
        <p:spPr>
          <a:xfrm flipH="1">
            <a:off x="3351415" y="2963487"/>
            <a:ext cx="3810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8" name="直接连接符 68643"/>
          <p:cNvSpPr/>
          <p:nvPr/>
        </p:nvSpPr>
        <p:spPr>
          <a:xfrm flipH="1">
            <a:off x="2284615" y="3801687"/>
            <a:ext cx="1066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9" name="直接连接符 68644"/>
          <p:cNvSpPr/>
          <p:nvPr/>
        </p:nvSpPr>
        <p:spPr>
          <a:xfrm flipH="1" flipV="1">
            <a:off x="1979815" y="2963487"/>
            <a:ext cx="3048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0" name="直接连接符 68645"/>
          <p:cNvSpPr/>
          <p:nvPr/>
        </p:nvSpPr>
        <p:spPr>
          <a:xfrm flipV="1">
            <a:off x="1979815" y="2430087"/>
            <a:ext cx="8382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1" name="椭圆 68646"/>
          <p:cNvSpPr/>
          <p:nvPr/>
        </p:nvSpPr>
        <p:spPr>
          <a:xfrm>
            <a:off x="4799215" y="3268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2" name="椭圆 68647"/>
          <p:cNvSpPr/>
          <p:nvPr/>
        </p:nvSpPr>
        <p:spPr>
          <a:xfrm>
            <a:off x="47992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3" name="椭圆 68648"/>
          <p:cNvSpPr/>
          <p:nvPr/>
        </p:nvSpPr>
        <p:spPr>
          <a:xfrm>
            <a:off x="43420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4" name="椭圆 68649"/>
          <p:cNvSpPr/>
          <p:nvPr/>
        </p:nvSpPr>
        <p:spPr>
          <a:xfrm>
            <a:off x="52564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5" name="直接连接符 68650"/>
          <p:cNvSpPr/>
          <p:nvPr/>
        </p:nvSpPr>
        <p:spPr>
          <a:xfrm>
            <a:off x="4037215" y="2811087"/>
            <a:ext cx="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6" name="直接连接符 68651"/>
          <p:cNvSpPr/>
          <p:nvPr/>
        </p:nvSpPr>
        <p:spPr>
          <a:xfrm>
            <a:off x="4037215" y="3649287"/>
            <a:ext cx="838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7" name="直接连接符 68652"/>
          <p:cNvSpPr/>
          <p:nvPr/>
        </p:nvSpPr>
        <p:spPr>
          <a:xfrm flipV="1">
            <a:off x="4875415" y="3649287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8" name="直接连接符 68653"/>
          <p:cNvSpPr/>
          <p:nvPr/>
        </p:nvSpPr>
        <p:spPr>
          <a:xfrm flipV="1">
            <a:off x="5789815" y="2811087"/>
            <a:ext cx="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9" name="直接连接符 68654"/>
          <p:cNvSpPr/>
          <p:nvPr/>
        </p:nvSpPr>
        <p:spPr>
          <a:xfrm flipH="1" flipV="1">
            <a:off x="4875415" y="2353887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0" name="直接连接符 68655"/>
          <p:cNvSpPr/>
          <p:nvPr/>
        </p:nvSpPr>
        <p:spPr>
          <a:xfrm flipH="1">
            <a:off x="4037215" y="2353887"/>
            <a:ext cx="838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1" name="直接连接符 68656"/>
          <p:cNvSpPr/>
          <p:nvPr/>
        </p:nvSpPr>
        <p:spPr>
          <a:xfrm flipV="1">
            <a:off x="4113415" y="3344487"/>
            <a:ext cx="7620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2" name="直接连接符 68657"/>
          <p:cNvSpPr/>
          <p:nvPr/>
        </p:nvSpPr>
        <p:spPr>
          <a:xfrm flipV="1">
            <a:off x="4875415" y="2353887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3" name="直接连接符 68658"/>
          <p:cNvSpPr/>
          <p:nvPr/>
        </p:nvSpPr>
        <p:spPr>
          <a:xfrm>
            <a:off x="4875415" y="3344487"/>
            <a:ext cx="838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" name="未知"/>
          <p:cNvSpPr/>
          <p:nvPr/>
        </p:nvSpPr>
        <p:spPr>
          <a:xfrm>
            <a:off x="4875415" y="2887287"/>
            <a:ext cx="254000" cy="1219200"/>
          </a:xfrm>
          <a:custGeom>
            <a:avLst/>
            <a:gdLst/>
            <a:ahLst/>
            <a:cxnLst/>
            <a:rect l="0" t="0" r="0" b="0"/>
            <a:pathLst>
              <a:path w="160" h="768">
                <a:moveTo>
                  <a:pt x="0" y="0"/>
                </a:moveTo>
                <a:cubicBezTo>
                  <a:pt x="36" y="36"/>
                  <a:pt x="72" y="72"/>
                  <a:pt x="96" y="144"/>
                </a:cubicBezTo>
                <a:cubicBezTo>
                  <a:pt x="120" y="216"/>
                  <a:pt x="160" y="328"/>
                  <a:pt x="144" y="432"/>
                </a:cubicBezTo>
                <a:cubicBezTo>
                  <a:pt x="128" y="536"/>
                  <a:pt x="64" y="652"/>
                  <a:pt x="0" y="7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未知"/>
          <p:cNvSpPr/>
          <p:nvPr/>
        </p:nvSpPr>
        <p:spPr>
          <a:xfrm>
            <a:off x="4418215" y="2811087"/>
            <a:ext cx="1371600" cy="685800"/>
          </a:xfrm>
          <a:custGeom>
            <a:avLst/>
            <a:gdLst/>
            <a:ahLst/>
            <a:cxnLst/>
            <a:rect l="0" t="0" r="0" b="0"/>
            <a:pathLst>
              <a:path w="864" h="432">
                <a:moveTo>
                  <a:pt x="0" y="432"/>
                </a:moveTo>
                <a:cubicBezTo>
                  <a:pt x="32" y="368"/>
                  <a:pt x="64" y="304"/>
                  <a:pt x="144" y="240"/>
                </a:cubicBezTo>
                <a:cubicBezTo>
                  <a:pt x="224" y="176"/>
                  <a:pt x="360" y="88"/>
                  <a:pt x="480" y="48"/>
                </a:cubicBezTo>
                <a:cubicBezTo>
                  <a:pt x="600" y="8"/>
                  <a:pt x="800" y="8"/>
                  <a:pt x="86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未知"/>
          <p:cNvSpPr/>
          <p:nvPr/>
        </p:nvSpPr>
        <p:spPr>
          <a:xfrm>
            <a:off x="4037215" y="2887287"/>
            <a:ext cx="1295400" cy="647700"/>
          </a:xfrm>
          <a:custGeom>
            <a:avLst/>
            <a:gdLst/>
            <a:ahLst/>
            <a:cxnLst/>
            <a:rect l="0" t="0" r="0" b="0"/>
            <a:pathLst>
              <a:path w="816" h="408">
                <a:moveTo>
                  <a:pt x="0" y="0"/>
                </a:moveTo>
                <a:cubicBezTo>
                  <a:pt x="56" y="88"/>
                  <a:pt x="112" y="176"/>
                  <a:pt x="192" y="240"/>
                </a:cubicBezTo>
                <a:cubicBezTo>
                  <a:pt x="272" y="304"/>
                  <a:pt x="376" y="360"/>
                  <a:pt x="480" y="384"/>
                </a:cubicBezTo>
                <a:cubicBezTo>
                  <a:pt x="584" y="408"/>
                  <a:pt x="700" y="396"/>
                  <a:pt x="816" y="3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椭圆 68662"/>
          <p:cNvSpPr/>
          <p:nvPr/>
        </p:nvSpPr>
        <p:spPr>
          <a:xfrm>
            <a:off x="7999615" y="3192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8" name="椭圆 68663"/>
          <p:cNvSpPr/>
          <p:nvPr/>
        </p:nvSpPr>
        <p:spPr>
          <a:xfrm>
            <a:off x="73900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9" name="椭圆 68664"/>
          <p:cNvSpPr/>
          <p:nvPr/>
        </p:nvSpPr>
        <p:spPr>
          <a:xfrm>
            <a:off x="78472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0" name="椭圆 68665"/>
          <p:cNvSpPr/>
          <p:nvPr/>
        </p:nvSpPr>
        <p:spPr>
          <a:xfrm>
            <a:off x="7618615" y="1820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1" name="椭圆 68666"/>
          <p:cNvSpPr/>
          <p:nvPr/>
        </p:nvSpPr>
        <p:spPr>
          <a:xfrm>
            <a:off x="6628015" y="4487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2" name="椭圆 68667"/>
          <p:cNvSpPr/>
          <p:nvPr/>
        </p:nvSpPr>
        <p:spPr>
          <a:xfrm>
            <a:off x="8685415" y="4563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3" name="椭圆 68668"/>
          <p:cNvSpPr/>
          <p:nvPr/>
        </p:nvSpPr>
        <p:spPr>
          <a:xfrm>
            <a:off x="60946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4" name="椭圆 68669"/>
          <p:cNvSpPr/>
          <p:nvPr/>
        </p:nvSpPr>
        <p:spPr>
          <a:xfrm>
            <a:off x="92188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5" name="椭圆 68670"/>
          <p:cNvSpPr/>
          <p:nvPr/>
        </p:nvSpPr>
        <p:spPr>
          <a:xfrm>
            <a:off x="7237615" y="3192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6" name="椭圆 68671"/>
          <p:cNvSpPr/>
          <p:nvPr/>
        </p:nvSpPr>
        <p:spPr>
          <a:xfrm>
            <a:off x="7618615" y="2963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7" name="直接连接符 68672"/>
          <p:cNvSpPr/>
          <p:nvPr/>
        </p:nvSpPr>
        <p:spPr>
          <a:xfrm>
            <a:off x="7694815" y="1972887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8" name="直接连接符 68673"/>
          <p:cNvSpPr/>
          <p:nvPr/>
        </p:nvSpPr>
        <p:spPr>
          <a:xfrm flipV="1">
            <a:off x="6704215" y="3649287"/>
            <a:ext cx="762000" cy="914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9" name="直接连接符 68674"/>
          <p:cNvSpPr/>
          <p:nvPr/>
        </p:nvSpPr>
        <p:spPr>
          <a:xfrm flipH="1" flipV="1">
            <a:off x="7999615" y="3725487"/>
            <a:ext cx="762000" cy="914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0" name="直接连接符 68675"/>
          <p:cNvSpPr/>
          <p:nvPr/>
        </p:nvSpPr>
        <p:spPr>
          <a:xfrm flipH="1">
            <a:off x="8075815" y="2887287"/>
            <a:ext cx="11430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" name="直接连接符 68676"/>
          <p:cNvSpPr/>
          <p:nvPr/>
        </p:nvSpPr>
        <p:spPr>
          <a:xfrm>
            <a:off x="6170815" y="2887287"/>
            <a:ext cx="11430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" name="未知"/>
          <p:cNvSpPr/>
          <p:nvPr/>
        </p:nvSpPr>
        <p:spPr>
          <a:xfrm>
            <a:off x="6704215" y="2887287"/>
            <a:ext cx="2590800" cy="1676400"/>
          </a:xfrm>
          <a:custGeom>
            <a:avLst/>
            <a:gdLst/>
            <a:ahLst/>
            <a:cxnLst/>
            <a:rect l="0" t="0" r="0" b="0"/>
            <a:pathLst>
              <a:path w="1632" h="1056">
                <a:moveTo>
                  <a:pt x="0" y="1056"/>
                </a:moveTo>
                <a:cubicBezTo>
                  <a:pt x="264" y="980"/>
                  <a:pt x="528" y="904"/>
                  <a:pt x="720" y="816"/>
                </a:cubicBezTo>
                <a:cubicBezTo>
                  <a:pt x="912" y="728"/>
                  <a:pt x="1000" y="664"/>
                  <a:pt x="1152" y="528"/>
                </a:cubicBezTo>
                <a:cubicBezTo>
                  <a:pt x="1304" y="392"/>
                  <a:pt x="1468" y="196"/>
                  <a:pt x="163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未知"/>
          <p:cNvSpPr/>
          <p:nvPr/>
        </p:nvSpPr>
        <p:spPr>
          <a:xfrm>
            <a:off x="6704215" y="1896687"/>
            <a:ext cx="990600" cy="2667000"/>
          </a:xfrm>
          <a:custGeom>
            <a:avLst/>
            <a:gdLst/>
            <a:ahLst/>
            <a:cxnLst/>
            <a:rect l="0" t="0" r="0" b="0"/>
            <a:pathLst>
              <a:path w="624" h="1680">
                <a:moveTo>
                  <a:pt x="624" y="0"/>
                </a:moveTo>
                <a:cubicBezTo>
                  <a:pt x="480" y="160"/>
                  <a:pt x="336" y="320"/>
                  <a:pt x="240" y="480"/>
                </a:cubicBezTo>
                <a:cubicBezTo>
                  <a:pt x="144" y="640"/>
                  <a:pt x="88" y="760"/>
                  <a:pt x="48" y="960"/>
                </a:cubicBezTo>
                <a:cubicBezTo>
                  <a:pt x="8" y="1160"/>
                  <a:pt x="4" y="1420"/>
                  <a:pt x="0" y="168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未知"/>
          <p:cNvSpPr/>
          <p:nvPr/>
        </p:nvSpPr>
        <p:spPr>
          <a:xfrm>
            <a:off x="7694815" y="1896687"/>
            <a:ext cx="1066800" cy="2743200"/>
          </a:xfrm>
          <a:custGeom>
            <a:avLst/>
            <a:gdLst/>
            <a:ahLst/>
            <a:cxnLst/>
            <a:rect l="0" t="0" r="0" b="0"/>
            <a:pathLst>
              <a:path w="672" h="1728">
                <a:moveTo>
                  <a:pt x="0" y="0"/>
                </a:moveTo>
                <a:cubicBezTo>
                  <a:pt x="140" y="156"/>
                  <a:pt x="280" y="312"/>
                  <a:pt x="384" y="480"/>
                </a:cubicBezTo>
                <a:cubicBezTo>
                  <a:pt x="488" y="648"/>
                  <a:pt x="576" y="800"/>
                  <a:pt x="624" y="1008"/>
                </a:cubicBezTo>
                <a:cubicBezTo>
                  <a:pt x="672" y="1216"/>
                  <a:pt x="672" y="1472"/>
                  <a:pt x="672" y="17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未知"/>
          <p:cNvSpPr/>
          <p:nvPr/>
        </p:nvSpPr>
        <p:spPr>
          <a:xfrm>
            <a:off x="6170815" y="2531687"/>
            <a:ext cx="3048000" cy="355600"/>
          </a:xfrm>
          <a:custGeom>
            <a:avLst/>
            <a:gdLst/>
            <a:ahLst/>
            <a:cxnLst/>
            <a:rect l="0" t="0" r="0" b="0"/>
            <a:pathLst>
              <a:path w="1920" h="224">
                <a:moveTo>
                  <a:pt x="0" y="224"/>
                </a:moveTo>
                <a:cubicBezTo>
                  <a:pt x="264" y="144"/>
                  <a:pt x="528" y="64"/>
                  <a:pt x="720" y="32"/>
                </a:cubicBezTo>
                <a:cubicBezTo>
                  <a:pt x="912" y="0"/>
                  <a:pt x="952" y="0"/>
                  <a:pt x="1152" y="32"/>
                </a:cubicBezTo>
                <a:cubicBezTo>
                  <a:pt x="1352" y="64"/>
                  <a:pt x="1636" y="144"/>
                  <a:pt x="1920" y="2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未知"/>
          <p:cNvSpPr/>
          <p:nvPr/>
        </p:nvSpPr>
        <p:spPr>
          <a:xfrm>
            <a:off x="6170815" y="2887287"/>
            <a:ext cx="2514600" cy="1752600"/>
          </a:xfrm>
          <a:custGeom>
            <a:avLst/>
            <a:gdLst/>
            <a:ahLst/>
            <a:cxnLst/>
            <a:rect l="0" t="0" r="0" b="0"/>
            <a:pathLst>
              <a:path w="1584" h="1104">
                <a:moveTo>
                  <a:pt x="0" y="0"/>
                </a:moveTo>
                <a:cubicBezTo>
                  <a:pt x="164" y="240"/>
                  <a:pt x="328" y="480"/>
                  <a:pt x="480" y="624"/>
                </a:cubicBezTo>
                <a:cubicBezTo>
                  <a:pt x="632" y="768"/>
                  <a:pt x="728" y="784"/>
                  <a:pt x="912" y="864"/>
                </a:cubicBezTo>
                <a:cubicBezTo>
                  <a:pt x="1096" y="944"/>
                  <a:pt x="1464" y="1064"/>
                  <a:pt x="1584" y="11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直接连接符 76"/>
          <p:cNvSpPr/>
          <p:nvPr/>
        </p:nvSpPr>
        <p:spPr>
          <a:xfrm>
            <a:off x="4037215" y="3649287"/>
            <a:ext cx="838200" cy="457200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8" name="直接连接符 77"/>
          <p:cNvSpPr/>
          <p:nvPr/>
        </p:nvSpPr>
        <p:spPr>
          <a:xfrm flipV="1">
            <a:off x="4113415" y="3344487"/>
            <a:ext cx="762000" cy="304800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9" name="未知"/>
          <p:cNvSpPr/>
          <p:nvPr/>
        </p:nvSpPr>
        <p:spPr>
          <a:xfrm>
            <a:off x="4875415" y="2887287"/>
            <a:ext cx="254000" cy="1219200"/>
          </a:xfrm>
          <a:custGeom>
            <a:avLst/>
            <a:gdLst/>
            <a:ahLst/>
            <a:cxnLst/>
            <a:rect l="0" t="0" r="0" b="0"/>
            <a:pathLst>
              <a:path w="160" h="768">
                <a:moveTo>
                  <a:pt x="0" y="0"/>
                </a:moveTo>
                <a:cubicBezTo>
                  <a:pt x="36" y="36"/>
                  <a:pt x="72" y="72"/>
                  <a:pt x="96" y="144"/>
                </a:cubicBezTo>
                <a:cubicBezTo>
                  <a:pt x="120" y="216"/>
                  <a:pt x="160" y="328"/>
                  <a:pt x="144" y="432"/>
                </a:cubicBezTo>
                <a:cubicBezTo>
                  <a:pt x="128" y="536"/>
                  <a:pt x="64" y="652"/>
                  <a:pt x="0" y="768"/>
                </a:cubicBezTo>
              </a:path>
            </a:pathLst>
          </a:cu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直接连接符 79"/>
          <p:cNvSpPr/>
          <p:nvPr/>
        </p:nvSpPr>
        <p:spPr>
          <a:xfrm>
            <a:off x="4875415" y="2892050"/>
            <a:ext cx="0" cy="4318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1" name="直接连接符 68686"/>
          <p:cNvSpPr/>
          <p:nvPr/>
        </p:nvSpPr>
        <p:spPr>
          <a:xfrm flipH="1">
            <a:off x="7313815" y="3039687"/>
            <a:ext cx="3810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2" name="直接连接符 68687"/>
          <p:cNvSpPr/>
          <p:nvPr/>
        </p:nvSpPr>
        <p:spPr>
          <a:xfrm>
            <a:off x="7313815" y="3268287"/>
            <a:ext cx="152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3" name="直接连接符 68688"/>
          <p:cNvSpPr/>
          <p:nvPr/>
        </p:nvSpPr>
        <p:spPr>
          <a:xfrm>
            <a:off x="7694815" y="3039687"/>
            <a:ext cx="3810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4" name="直接连接符 68689"/>
          <p:cNvSpPr/>
          <p:nvPr/>
        </p:nvSpPr>
        <p:spPr>
          <a:xfrm flipH="1">
            <a:off x="7923415" y="3268287"/>
            <a:ext cx="152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5" name="直接连接符 68690"/>
          <p:cNvSpPr/>
          <p:nvPr/>
        </p:nvSpPr>
        <p:spPr>
          <a:xfrm>
            <a:off x="7466215" y="3649287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6" name="直接连接符 85"/>
          <p:cNvSpPr/>
          <p:nvPr/>
        </p:nvSpPr>
        <p:spPr>
          <a:xfrm flipH="1">
            <a:off x="7290003" y="3034925"/>
            <a:ext cx="381000" cy="228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7" name="直接连接符 86"/>
          <p:cNvSpPr/>
          <p:nvPr/>
        </p:nvSpPr>
        <p:spPr>
          <a:xfrm>
            <a:off x="7290003" y="3263525"/>
            <a:ext cx="152400" cy="3810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" name="直接连接符 87"/>
          <p:cNvSpPr/>
          <p:nvPr/>
        </p:nvSpPr>
        <p:spPr>
          <a:xfrm>
            <a:off x="7671003" y="3034925"/>
            <a:ext cx="381000" cy="228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9" name="直接连接符 88"/>
          <p:cNvSpPr/>
          <p:nvPr/>
        </p:nvSpPr>
        <p:spPr>
          <a:xfrm flipH="1">
            <a:off x="7899603" y="3263525"/>
            <a:ext cx="152400" cy="3810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0" name="直接连接符 89"/>
          <p:cNvSpPr/>
          <p:nvPr/>
        </p:nvSpPr>
        <p:spPr>
          <a:xfrm>
            <a:off x="7442403" y="3644525"/>
            <a:ext cx="4572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椭圆 69635"/>
          <p:cNvSpPr/>
          <p:nvPr/>
        </p:nvSpPr>
        <p:spPr>
          <a:xfrm>
            <a:off x="3171305" y="26306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椭圆 69636"/>
          <p:cNvSpPr/>
          <p:nvPr/>
        </p:nvSpPr>
        <p:spPr>
          <a:xfrm>
            <a:off x="3171305" y="3697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" name="椭圆 69637"/>
          <p:cNvSpPr/>
          <p:nvPr/>
        </p:nvSpPr>
        <p:spPr>
          <a:xfrm>
            <a:off x="3933305" y="3164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" name="椭圆 69638"/>
          <p:cNvSpPr/>
          <p:nvPr/>
        </p:nvSpPr>
        <p:spPr>
          <a:xfrm>
            <a:off x="2409305" y="3164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椭圆 69639"/>
          <p:cNvSpPr/>
          <p:nvPr/>
        </p:nvSpPr>
        <p:spPr>
          <a:xfrm>
            <a:off x="4314305" y="2478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1" name="椭圆 69640"/>
          <p:cNvSpPr/>
          <p:nvPr/>
        </p:nvSpPr>
        <p:spPr>
          <a:xfrm>
            <a:off x="6371705" y="3621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2" name="椭圆 69641"/>
          <p:cNvSpPr/>
          <p:nvPr/>
        </p:nvSpPr>
        <p:spPr>
          <a:xfrm>
            <a:off x="5304905" y="2554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" name="椭圆 69642"/>
          <p:cNvSpPr/>
          <p:nvPr/>
        </p:nvSpPr>
        <p:spPr>
          <a:xfrm>
            <a:off x="5838305" y="3087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4" name="椭圆 69643"/>
          <p:cNvSpPr/>
          <p:nvPr/>
        </p:nvSpPr>
        <p:spPr>
          <a:xfrm>
            <a:off x="5457305" y="3468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5" name="椭圆 69644"/>
          <p:cNvSpPr/>
          <p:nvPr/>
        </p:nvSpPr>
        <p:spPr>
          <a:xfrm>
            <a:off x="6219305" y="2783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6" name="文本框 69645"/>
          <p:cNvSpPr txBox="1"/>
          <p:nvPr/>
        </p:nvSpPr>
        <p:spPr>
          <a:xfrm>
            <a:off x="30951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1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17" name="文本框 69646"/>
          <p:cNvSpPr txBox="1"/>
          <p:nvPr/>
        </p:nvSpPr>
        <p:spPr>
          <a:xfrm>
            <a:off x="56859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2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18" name="文本框 69647"/>
          <p:cNvSpPr txBox="1"/>
          <p:nvPr/>
        </p:nvSpPr>
        <p:spPr>
          <a:xfrm>
            <a:off x="80481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anose="020B060602020203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latin typeface="Arial Narrow" panose="020B0606020202030204" pitchFamily="2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Arial Narrow" panose="020B0606020202030204" pitchFamily="2" charset="0"/>
              <a:ea typeface="宋体" panose="02010600030101010101" pitchFamily="2" charset="-122"/>
            </a:endParaRPr>
          </a:p>
        </p:txBody>
      </p:sp>
      <p:sp>
        <p:nvSpPr>
          <p:cNvPr id="19" name="文本框 69648"/>
          <p:cNvSpPr txBox="1"/>
          <p:nvPr/>
        </p:nvSpPr>
        <p:spPr>
          <a:xfrm>
            <a:off x="4238105" y="4611861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,   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G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直接连接符 69649"/>
          <p:cNvSpPr/>
          <p:nvPr/>
        </p:nvSpPr>
        <p:spPr>
          <a:xfrm flipH="1">
            <a:off x="6451080" y="4734098"/>
            <a:ext cx="15240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1" name="直接连接符 69650"/>
          <p:cNvSpPr/>
          <p:nvPr/>
        </p:nvSpPr>
        <p:spPr>
          <a:xfrm flipH="1" flipV="1">
            <a:off x="2561705" y="3240261"/>
            <a:ext cx="6858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2" name="直接连接符 69651"/>
          <p:cNvSpPr/>
          <p:nvPr/>
        </p:nvSpPr>
        <p:spPr>
          <a:xfrm flipH="1">
            <a:off x="2561705" y="27068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3" name="直接连接符 69652"/>
          <p:cNvSpPr/>
          <p:nvPr/>
        </p:nvSpPr>
        <p:spPr>
          <a:xfrm>
            <a:off x="3247505" y="27068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4" name="直接连接符 69653"/>
          <p:cNvSpPr/>
          <p:nvPr/>
        </p:nvSpPr>
        <p:spPr>
          <a:xfrm flipV="1">
            <a:off x="3247505" y="32402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5" name="直接连接符 69654"/>
          <p:cNvSpPr/>
          <p:nvPr/>
        </p:nvSpPr>
        <p:spPr>
          <a:xfrm flipV="1">
            <a:off x="4009505" y="2630661"/>
            <a:ext cx="3810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6" name="椭圆 69655"/>
          <p:cNvSpPr/>
          <p:nvPr/>
        </p:nvSpPr>
        <p:spPr>
          <a:xfrm>
            <a:off x="30189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7" name="直接连接符 69656"/>
          <p:cNvSpPr/>
          <p:nvPr/>
        </p:nvSpPr>
        <p:spPr>
          <a:xfrm flipH="1">
            <a:off x="31713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8" name="椭圆 69657"/>
          <p:cNvSpPr/>
          <p:nvPr/>
        </p:nvSpPr>
        <p:spPr>
          <a:xfrm>
            <a:off x="3095105" y="2706861"/>
            <a:ext cx="304800" cy="9906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9" name="直接连接符 69658"/>
          <p:cNvSpPr/>
          <p:nvPr/>
        </p:nvSpPr>
        <p:spPr>
          <a:xfrm flipV="1">
            <a:off x="3399905" y="31640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0" name="直接连接符 69659"/>
          <p:cNvSpPr/>
          <p:nvPr/>
        </p:nvSpPr>
        <p:spPr>
          <a:xfrm>
            <a:off x="3095105" y="31640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1" name="椭圆 69660"/>
          <p:cNvSpPr/>
          <p:nvPr/>
        </p:nvSpPr>
        <p:spPr>
          <a:xfrm>
            <a:off x="5076305" y="2478261"/>
            <a:ext cx="1600200" cy="14478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2" name="椭圆 69661"/>
          <p:cNvSpPr/>
          <p:nvPr/>
        </p:nvSpPr>
        <p:spPr>
          <a:xfrm>
            <a:off x="49239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3" name="直接连接符 69662"/>
          <p:cNvSpPr/>
          <p:nvPr/>
        </p:nvSpPr>
        <p:spPr>
          <a:xfrm flipH="1">
            <a:off x="50763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4" name="直接连接符 69663"/>
          <p:cNvSpPr/>
          <p:nvPr/>
        </p:nvSpPr>
        <p:spPr>
          <a:xfrm>
            <a:off x="5381105" y="2630661"/>
            <a:ext cx="1524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5" name="直接连接符 69664"/>
          <p:cNvSpPr/>
          <p:nvPr/>
        </p:nvSpPr>
        <p:spPr>
          <a:xfrm flipH="1" flipV="1">
            <a:off x="5609705" y="35450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6" name="直接连接符 69665"/>
          <p:cNvSpPr/>
          <p:nvPr/>
        </p:nvSpPr>
        <p:spPr>
          <a:xfrm flipH="1">
            <a:off x="5990705" y="2859261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7" name="直接连接符 69666"/>
          <p:cNvSpPr/>
          <p:nvPr/>
        </p:nvSpPr>
        <p:spPr>
          <a:xfrm>
            <a:off x="5381105" y="26306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8" name="直接连接符 69667"/>
          <p:cNvSpPr/>
          <p:nvPr/>
        </p:nvSpPr>
        <p:spPr>
          <a:xfrm flipH="1" flipV="1">
            <a:off x="6295505" y="2935461"/>
            <a:ext cx="1524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9" name="直接连接符 69668"/>
          <p:cNvSpPr/>
          <p:nvPr/>
        </p:nvSpPr>
        <p:spPr>
          <a:xfrm>
            <a:off x="5076305" y="32402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0" name="直接连接符 69669"/>
          <p:cNvSpPr/>
          <p:nvPr/>
        </p:nvSpPr>
        <p:spPr>
          <a:xfrm flipV="1">
            <a:off x="6676505" y="30878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1" name="椭圆 69670"/>
          <p:cNvSpPr/>
          <p:nvPr/>
        </p:nvSpPr>
        <p:spPr>
          <a:xfrm>
            <a:off x="8733905" y="3621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2" name="椭圆 69671"/>
          <p:cNvSpPr/>
          <p:nvPr/>
        </p:nvSpPr>
        <p:spPr>
          <a:xfrm>
            <a:off x="7667105" y="2554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3" name="椭圆 69672"/>
          <p:cNvSpPr/>
          <p:nvPr/>
        </p:nvSpPr>
        <p:spPr>
          <a:xfrm>
            <a:off x="8200505" y="3087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4" name="椭圆 69673"/>
          <p:cNvSpPr/>
          <p:nvPr/>
        </p:nvSpPr>
        <p:spPr>
          <a:xfrm>
            <a:off x="7819505" y="3468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5" name="椭圆 69674"/>
          <p:cNvSpPr/>
          <p:nvPr/>
        </p:nvSpPr>
        <p:spPr>
          <a:xfrm>
            <a:off x="8581505" y="2783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6" name="椭圆 69675"/>
          <p:cNvSpPr/>
          <p:nvPr/>
        </p:nvSpPr>
        <p:spPr>
          <a:xfrm>
            <a:off x="7438505" y="2478261"/>
            <a:ext cx="1600200" cy="14478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7" name="椭圆 69676"/>
          <p:cNvSpPr/>
          <p:nvPr/>
        </p:nvSpPr>
        <p:spPr>
          <a:xfrm>
            <a:off x="72861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8" name="直接连接符 69677"/>
          <p:cNvSpPr/>
          <p:nvPr/>
        </p:nvSpPr>
        <p:spPr>
          <a:xfrm flipH="1">
            <a:off x="74385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9" name="直接连接符 69678"/>
          <p:cNvSpPr/>
          <p:nvPr/>
        </p:nvSpPr>
        <p:spPr>
          <a:xfrm>
            <a:off x="7743305" y="2630661"/>
            <a:ext cx="1524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0" name="直接连接符 69679"/>
          <p:cNvSpPr/>
          <p:nvPr/>
        </p:nvSpPr>
        <p:spPr>
          <a:xfrm flipH="1" flipV="1">
            <a:off x="7971905" y="35450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1" name="直接连接符 69680"/>
          <p:cNvSpPr/>
          <p:nvPr/>
        </p:nvSpPr>
        <p:spPr>
          <a:xfrm flipH="1">
            <a:off x="8276705" y="2859261"/>
            <a:ext cx="304800" cy="3048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2" name="直接连接符 69681"/>
          <p:cNvSpPr/>
          <p:nvPr/>
        </p:nvSpPr>
        <p:spPr>
          <a:xfrm>
            <a:off x="7743305" y="26306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3" name="直接连接符 69682"/>
          <p:cNvSpPr/>
          <p:nvPr/>
        </p:nvSpPr>
        <p:spPr>
          <a:xfrm flipH="1" flipV="1">
            <a:off x="8657705" y="2935461"/>
            <a:ext cx="1524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" name="直接连接符 69683"/>
          <p:cNvSpPr/>
          <p:nvPr/>
        </p:nvSpPr>
        <p:spPr>
          <a:xfrm>
            <a:off x="7438505" y="32402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5" name="直接连接符 69684"/>
          <p:cNvSpPr/>
          <p:nvPr/>
        </p:nvSpPr>
        <p:spPr>
          <a:xfrm flipV="1">
            <a:off x="9038705" y="30878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82945"/>
          <p:cNvSpPr>
            <a:spLocks noGrp="1"/>
          </p:cNvSpPr>
          <p:nvPr/>
        </p:nvSpPr>
        <p:spPr>
          <a:xfrm>
            <a:off x="2542540" y="274955"/>
            <a:ext cx="8166100" cy="414020"/>
          </a:xfrm>
          <a:prstGeom prst="rect">
            <a:avLst/>
          </a:prstGeom>
        </p:spPr>
        <p:txBody>
          <a:bodyPr anchor="ctr"/>
          <a:lstStyle>
            <a:lvl1pPr marL="0" lvl="0" indent="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sz="32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98" y="148590"/>
            <a:ext cx="4913152" cy="40205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84" y="592180"/>
            <a:ext cx="5773024" cy="2645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1917304"/>
            <a:ext cx="4406614" cy="33103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7304"/>
            <a:ext cx="4413980" cy="3310334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27" y="1455738"/>
            <a:ext cx="7195008" cy="4480384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/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 Theory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05" y="1760785"/>
            <a:ext cx="3657600" cy="1944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6587105" y="4065835"/>
            <a:ext cx="2286000" cy="1974886"/>
            <a:chOff x="0" y="0"/>
            <a:chExt cx="2880" cy="2873"/>
          </a:xfrm>
        </p:grpSpPr>
        <p:grpSp>
          <p:nvGrpSpPr>
            <p:cNvPr id="6" name="组合 38917"/>
            <p:cNvGrpSpPr/>
            <p:nvPr/>
          </p:nvGrpSpPr>
          <p:grpSpPr>
            <a:xfrm>
              <a:off x="0" y="0"/>
              <a:ext cx="2880" cy="2873"/>
              <a:chOff x="0" y="0"/>
              <a:chExt cx="2880" cy="2873"/>
            </a:xfrm>
          </p:grpSpPr>
          <p:grpSp>
            <p:nvGrpSpPr>
              <p:cNvPr id="11" name="组合 38918"/>
              <p:cNvGrpSpPr/>
              <p:nvPr/>
            </p:nvGrpSpPr>
            <p:grpSpPr>
              <a:xfrm>
                <a:off x="160" y="609"/>
                <a:ext cx="2086" cy="1806"/>
                <a:chOff x="0" y="0"/>
                <a:chExt cx="2540" cy="2199"/>
              </a:xfrm>
            </p:grpSpPr>
            <p:grpSp>
              <p:nvGrpSpPr>
                <p:cNvPr id="16" name="组合 38919"/>
                <p:cNvGrpSpPr/>
                <p:nvPr/>
              </p:nvGrpSpPr>
              <p:grpSpPr>
                <a:xfrm>
                  <a:off x="0" y="116"/>
                  <a:ext cx="769" cy="1927"/>
                  <a:chOff x="0" y="0"/>
                  <a:chExt cx="924" cy="2314"/>
                </a:xfrm>
              </p:grpSpPr>
              <p:grpSp>
                <p:nvGrpSpPr>
                  <p:cNvPr id="20" name="组合 38920"/>
                  <p:cNvGrpSpPr/>
                  <p:nvPr/>
                </p:nvGrpSpPr>
                <p:grpSpPr>
                  <a:xfrm>
                    <a:off x="0" y="0"/>
                    <a:ext cx="919" cy="991"/>
                    <a:chOff x="0" y="0"/>
                    <a:chExt cx="919" cy="991"/>
                  </a:xfrm>
                </p:grpSpPr>
                <p:sp>
                  <p:nvSpPr>
                    <p:cNvPr id="24" name="任意多边形 38921"/>
                    <p:cNvSpPr/>
                    <p:nvPr/>
                  </p:nvSpPr>
                  <p:spPr>
                    <a:xfrm rot="-8238502">
                      <a:off x="0" y="7"/>
                      <a:ext cx="900" cy="974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526" y="23386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386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</a:path>
                        <a:path w="21600" h="23386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任意多边形 38922"/>
                    <p:cNvSpPr/>
                    <p:nvPr/>
                  </p:nvSpPr>
                  <p:spPr>
                    <a:xfrm rot="8238502" flipH="1">
                      <a:off x="19" y="0"/>
                      <a:ext cx="900" cy="991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488" y="23790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791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</a:path>
                        <a:path w="21600" h="23791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" name="组合 38923"/>
                  <p:cNvGrpSpPr/>
                  <p:nvPr/>
                </p:nvGrpSpPr>
                <p:grpSpPr>
                  <a:xfrm>
                    <a:off x="5" y="1323"/>
                    <a:ext cx="919" cy="991"/>
                    <a:chOff x="0" y="0"/>
                    <a:chExt cx="919" cy="991"/>
                  </a:xfrm>
                </p:grpSpPr>
                <p:sp>
                  <p:nvSpPr>
                    <p:cNvPr id="22" name="任意多边形 38924"/>
                    <p:cNvSpPr/>
                    <p:nvPr/>
                  </p:nvSpPr>
                  <p:spPr>
                    <a:xfrm rot="-8238502">
                      <a:off x="0" y="7"/>
                      <a:ext cx="900" cy="974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526" y="23386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386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</a:path>
                        <a:path w="21600" h="23386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任意多边形 38925"/>
                    <p:cNvSpPr/>
                    <p:nvPr/>
                  </p:nvSpPr>
                  <p:spPr>
                    <a:xfrm rot="8238502" flipH="1">
                      <a:off x="19" y="0"/>
                      <a:ext cx="900" cy="991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488" y="23790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791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</a:path>
                        <a:path w="21600" h="23791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7" name="直接连接符 38926"/>
                <p:cNvSpPr/>
                <p:nvPr/>
              </p:nvSpPr>
              <p:spPr>
                <a:xfrm>
                  <a:off x="395" y="1092"/>
                  <a:ext cx="2100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" name="直接连接符 38927"/>
                <p:cNvSpPr/>
                <p:nvPr/>
              </p:nvSpPr>
              <p:spPr>
                <a:xfrm>
                  <a:off x="380" y="0"/>
                  <a:ext cx="2160" cy="1092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直接连接符 38928"/>
                <p:cNvSpPr/>
                <p:nvPr/>
              </p:nvSpPr>
              <p:spPr>
                <a:xfrm flipH="1">
                  <a:off x="365" y="1107"/>
                  <a:ext cx="2160" cy="1092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" name="文本框 38929"/>
              <p:cNvSpPr txBox="1"/>
              <p:nvPr/>
            </p:nvSpPr>
            <p:spPr>
              <a:xfrm>
                <a:off x="270" y="0"/>
                <a:ext cx="630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Arial Unicode MS" pitchFamily="2" charset="-128"/>
                  </a:rPr>
                  <a:t>A</a:t>
                </a:r>
                <a:endParaRPr lang="en-US" altLang="zh-CN" sz="10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3" name="文本框 38930"/>
              <p:cNvSpPr txBox="1"/>
              <p:nvPr/>
            </p:nvSpPr>
            <p:spPr>
              <a:xfrm>
                <a:off x="64" y="2333"/>
                <a:ext cx="588" cy="5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 dirty="0">
                    <a:latin typeface="Times New Roman" panose="02020603050405020304" pitchFamily="2" charset="0"/>
                    <a:ea typeface="宋体" panose="02010600030101010101" pitchFamily="2" charset="-122"/>
                  </a:rPr>
                  <a:t>C</a:t>
                </a:r>
                <a:endParaRPr lang="en-US" altLang="zh-CN" sz="1000" dirty="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eaLnBrk="0" hangingPunct="0"/>
                <a:endParaRPr lang="en-US" altLang="zh-CN" sz="1200" dirty="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4" name="文本框 38931"/>
              <p:cNvSpPr txBox="1"/>
              <p:nvPr/>
            </p:nvSpPr>
            <p:spPr>
              <a:xfrm>
                <a:off x="2209" y="1149"/>
                <a:ext cx="671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宋体" panose="02010600030101010101" pitchFamily="2" charset="-122"/>
                  </a:rPr>
                  <a:t>D</a:t>
                </a:r>
                <a:endParaRPr lang="en-US" altLang="zh-CN" sz="10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5" name="文本框 38932"/>
              <p:cNvSpPr txBox="1"/>
              <p:nvPr/>
            </p:nvSpPr>
            <p:spPr>
              <a:xfrm>
                <a:off x="0" y="1120"/>
                <a:ext cx="497" cy="5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Arial Unicode MS" pitchFamily="2" charset="-128"/>
                  </a:rPr>
                  <a:t>B</a:t>
                </a:r>
                <a:endParaRPr lang="en-US" altLang="zh-CN" sz="10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</p:grpSp>
        <p:sp>
          <p:nvSpPr>
            <p:cNvPr id="7" name="椭圆 38933"/>
            <p:cNvSpPr/>
            <p:nvPr/>
          </p:nvSpPr>
          <p:spPr>
            <a:xfrm>
              <a:off x="389" y="523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38934"/>
            <p:cNvSpPr/>
            <p:nvPr/>
          </p:nvSpPr>
          <p:spPr>
            <a:xfrm>
              <a:off x="377" y="1387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38935"/>
            <p:cNvSpPr/>
            <p:nvPr/>
          </p:nvSpPr>
          <p:spPr>
            <a:xfrm>
              <a:off x="377" y="2255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38936"/>
            <p:cNvSpPr/>
            <p:nvPr/>
          </p:nvSpPr>
          <p:spPr>
            <a:xfrm>
              <a:off x="2092" y="1423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6" name="图片 38937" descr="Konigsberg_colo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93" y="1616323"/>
            <a:ext cx="3962400" cy="381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NWUzYmQwY2ZhZjNiYjVlMTQ4YTRiYWNkNjE2YWMyNz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6268</Words>
  <Application>WPS 演示</Application>
  <PresentationFormat>宽屏</PresentationFormat>
  <Paragraphs>840</Paragraphs>
  <Slides>51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51</vt:i4>
      </vt:variant>
    </vt:vector>
  </HeadingPairs>
  <TitlesOfParts>
    <vt:vector size="96" baseType="lpstr">
      <vt:lpstr>Arial</vt:lpstr>
      <vt:lpstr>宋体</vt:lpstr>
      <vt:lpstr>Wingdings</vt:lpstr>
      <vt:lpstr>Arial Black</vt:lpstr>
      <vt:lpstr>微软雅黑</vt:lpstr>
      <vt:lpstr>楷体</vt:lpstr>
      <vt:lpstr>Times New Roman</vt:lpstr>
      <vt:lpstr>等线</vt:lpstr>
      <vt:lpstr>Segoe UI Semibold</vt:lpstr>
      <vt:lpstr>微软雅黑 Light</vt:lpstr>
      <vt:lpstr>Lucida Handwriting</vt:lpstr>
      <vt:lpstr>黑体</vt:lpstr>
      <vt:lpstr>Arial Unicode MS</vt:lpstr>
      <vt:lpstr>Symbol</vt:lpstr>
      <vt:lpstr>Arial Unicode MS</vt:lpstr>
      <vt:lpstr>等线 Light</vt:lpstr>
      <vt:lpstr>Times New Roman</vt:lpstr>
      <vt:lpstr>Comic Sans MS</vt:lpstr>
      <vt:lpstr>Tahoma</vt:lpstr>
      <vt:lpstr>Georgia</vt:lpstr>
      <vt:lpstr>Monotype Corsiva</vt:lpstr>
      <vt:lpstr>Arial Narrow</vt:lpstr>
      <vt:lpstr>Calibri</vt:lpstr>
      <vt:lpstr>Office 主题​​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。</cp:lastModifiedBy>
  <cp:revision>37</cp:revision>
  <dcterms:created xsi:type="dcterms:W3CDTF">2021-11-05T13:12:00Z</dcterms:created>
  <dcterms:modified xsi:type="dcterms:W3CDTF">2022-11-27T16:25:59Z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2CCC873754744DD39EACCC54AAE5DC72</vt:lpwstr>
  </property>
  <property fmtid="{D5CDD505-2E9C-101B-9397-08002B2CF9AE}" pid="3" name="KSOProductBuildVer">
    <vt:lpwstr>2052-11.1.0.12763</vt:lpwstr>
  </property>
</Properties>
</file>